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75"/>
  </p:notesMasterIdLst>
  <p:sldIdLst>
    <p:sldId id="256" r:id="rId2"/>
    <p:sldId id="502" r:id="rId3"/>
    <p:sldId id="607" r:id="rId4"/>
    <p:sldId id="608" r:id="rId5"/>
    <p:sldId id="609" r:id="rId6"/>
    <p:sldId id="610" r:id="rId7"/>
    <p:sldId id="611" r:id="rId8"/>
    <p:sldId id="612" r:id="rId9"/>
    <p:sldId id="613" r:id="rId10"/>
    <p:sldId id="614" r:id="rId11"/>
    <p:sldId id="615" r:id="rId12"/>
    <p:sldId id="576" r:id="rId13"/>
    <p:sldId id="543" r:id="rId14"/>
    <p:sldId id="616" r:id="rId15"/>
    <p:sldId id="574" r:id="rId16"/>
    <p:sldId id="538" r:id="rId17"/>
    <p:sldId id="575" r:id="rId18"/>
    <p:sldId id="539" r:id="rId19"/>
    <p:sldId id="540" r:id="rId20"/>
    <p:sldId id="542" r:id="rId21"/>
    <p:sldId id="577" r:id="rId22"/>
    <p:sldId id="544" r:id="rId23"/>
    <p:sldId id="546" r:id="rId24"/>
    <p:sldId id="578" r:id="rId25"/>
    <p:sldId id="547" r:id="rId26"/>
    <p:sldId id="548" r:id="rId27"/>
    <p:sldId id="603" r:id="rId28"/>
    <p:sldId id="618" r:id="rId29"/>
    <p:sldId id="619" r:id="rId30"/>
    <p:sldId id="580" r:id="rId31"/>
    <p:sldId id="581" r:id="rId32"/>
    <p:sldId id="550" r:id="rId33"/>
    <p:sldId id="551" r:id="rId34"/>
    <p:sldId id="552" r:id="rId35"/>
    <p:sldId id="582" r:id="rId36"/>
    <p:sldId id="583" r:id="rId37"/>
    <p:sldId id="621" r:id="rId38"/>
    <p:sldId id="622" r:id="rId39"/>
    <p:sldId id="554" r:id="rId40"/>
    <p:sldId id="549" r:id="rId41"/>
    <p:sldId id="584" r:id="rId42"/>
    <p:sldId id="553" r:id="rId43"/>
    <p:sldId id="555" r:id="rId44"/>
    <p:sldId id="586" r:id="rId45"/>
    <p:sldId id="556" r:id="rId46"/>
    <p:sldId id="585" r:id="rId47"/>
    <p:sldId id="587" r:id="rId48"/>
    <p:sldId id="557" r:id="rId49"/>
    <p:sldId id="559" r:id="rId50"/>
    <p:sldId id="560" r:id="rId51"/>
    <p:sldId id="561" r:id="rId52"/>
    <p:sldId id="562" r:id="rId53"/>
    <p:sldId id="568" r:id="rId54"/>
    <p:sldId id="569" r:id="rId55"/>
    <p:sldId id="570" r:id="rId56"/>
    <p:sldId id="571" r:id="rId57"/>
    <p:sldId id="604" r:id="rId58"/>
    <p:sldId id="623" r:id="rId59"/>
    <p:sldId id="624" r:id="rId60"/>
    <p:sldId id="625" r:id="rId61"/>
    <p:sldId id="588" r:id="rId62"/>
    <p:sldId id="593" r:id="rId63"/>
    <p:sldId id="589" r:id="rId64"/>
    <p:sldId id="594" r:id="rId65"/>
    <p:sldId id="595" r:id="rId66"/>
    <p:sldId id="590" r:id="rId67"/>
    <p:sldId id="596" r:id="rId68"/>
    <p:sldId id="597" r:id="rId69"/>
    <p:sldId id="605" r:id="rId70"/>
    <p:sldId id="600" r:id="rId71"/>
    <p:sldId id="601" r:id="rId72"/>
    <p:sldId id="602" r:id="rId73"/>
    <p:sldId id="536" r:id="rId74"/>
  </p:sldIdLst>
  <p:sldSz cx="9144000" cy="6858000" type="screen4x3"/>
  <p:notesSz cx="6858000" cy="9144000"/>
  <p:defaultTextStyle>
    <a:defPPr>
      <a:defRPr lang="en-US"/>
    </a:defPPr>
    <a:lvl1pPr algn="l" rtl="0" fontAlgn="base">
      <a:spcBef>
        <a:spcPct val="20000"/>
      </a:spcBef>
      <a:spcAft>
        <a:spcPct val="0"/>
      </a:spcAft>
      <a:buChar char="•"/>
      <a:defRPr sz="2400" kern="1200">
        <a:solidFill>
          <a:schemeClr val="tx1"/>
        </a:solidFill>
        <a:latin typeface="Verdana" pitchFamily="34" charset="0"/>
        <a:ea typeface="+mn-ea"/>
        <a:cs typeface="+mn-cs"/>
      </a:defRPr>
    </a:lvl1pPr>
    <a:lvl2pPr marL="457200" algn="l" rtl="0" fontAlgn="base">
      <a:spcBef>
        <a:spcPct val="20000"/>
      </a:spcBef>
      <a:spcAft>
        <a:spcPct val="0"/>
      </a:spcAft>
      <a:buChar char="•"/>
      <a:defRPr sz="2400" kern="1200">
        <a:solidFill>
          <a:schemeClr val="tx1"/>
        </a:solidFill>
        <a:latin typeface="Verdana" pitchFamily="34" charset="0"/>
        <a:ea typeface="+mn-ea"/>
        <a:cs typeface="+mn-cs"/>
      </a:defRPr>
    </a:lvl2pPr>
    <a:lvl3pPr marL="914400" algn="l" rtl="0" fontAlgn="base">
      <a:spcBef>
        <a:spcPct val="20000"/>
      </a:spcBef>
      <a:spcAft>
        <a:spcPct val="0"/>
      </a:spcAft>
      <a:buChar char="•"/>
      <a:defRPr sz="2400" kern="1200">
        <a:solidFill>
          <a:schemeClr val="tx1"/>
        </a:solidFill>
        <a:latin typeface="Verdana" pitchFamily="34" charset="0"/>
        <a:ea typeface="+mn-ea"/>
        <a:cs typeface="+mn-cs"/>
      </a:defRPr>
    </a:lvl3pPr>
    <a:lvl4pPr marL="1371600" algn="l" rtl="0" fontAlgn="base">
      <a:spcBef>
        <a:spcPct val="20000"/>
      </a:spcBef>
      <a:spcAft>
        <a:spcPct val="0"/>
      </a:spcAft>
      <a:buChar char="•"/>
      <a:defRPr sz="2400" kern="1200">
        <a:solidFill>
          <a:schemeClr val="tx1"/>
        </a:solidFill>
        <a:latin typeface="Verdana" pitchFamily="34" charset="0"/>
        <a:ea typeface="+mn-ea"/>
        <a:cs typeface="+mn-cs"/>
      </a:defRPr>
    </a:lvl4pPr>
    <a:lvl5pPr marL="1828800" algn="l" rtl="0" fontAlgn="base">
      <a:spcBef>
        <a:spcPct val="20000"/>
      </a:spcBef>
      <a:spcAft>
        <a:spcPct val="0"/>
      </a:spcAft>
      <a:buChar char="•"/>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76991" autoAdjust="0"/>
  </p:normalViewPr>
  <p:slideViewPr>
    <p:cSldViewPr>
      <p:cViewPr varScale="1">
        <p:scale>
          <a:sx n="84" d="100"/>
          <a:sy n="84" d="100"/>
        </p:scale>
        <p:origin x="69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buFontTx/>
              <a:buNone/>
              <a:defRPr sz="1200">
                <a:latin typeface="Times" pitchFamily="18" charset="0"/>
              </a:defRPr>
            </a:lvl1pPr>
          </a:lstStyle>
          <a:p>
            <a:endParaRPr lang="en-US"/>
          </a:p>
        </p:txBody>
      </p:sp>
      <p:sp>
        <p:nvSpPr>
          <p:cNvPr id="645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FontTx/>
              <a:buNone/>
              <a:defRPr sz="1200">
                <a:latin typeface="Times" pitchFamily="18" charset="0"/>
              </a:defRPr>
            </a:lvl1pPr>
          </a:lstStyle>
          <a:p>
            <a:endParaRPr lang="en-US"/>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45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45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buFontTx/>
              <a:buNone/>
              <a:defRPr sz="1200">
                <a:latin typeface="Times" pitchFamily="18" charset="0"/>
              </a:defRPr>
            </a:lvl1pPr>
          </a:lstStyle>
          <a:p>
            <a:endParaRPr lang="en-US"/>
          </a:p>
        </p:txBody>
      </p:sp>
      <p:sp>
        <p:nvSpPr>
          <p:cNvPr id="645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FontTx/>
              <a:buNone/>
              <a:defRPr sz="1200">
                <a:latin typeface="Times" pitchFamily="18" charset="0"/>
              </a:defRPr>
            </a:lvl1pPr>
          </a:lstStyle>
          <a:p>
            <a:fld id="{52F2A0C9-331B-4F15-A415-A3EC8DEDFC0A}" type="slidenum">
              <a:rPr lang="en-US"/>
              <a:pPr/>
              <a:t>‹#›</a:t>
            </a:fld>
            <a:endParaRPr lang="en-US"/>
          </a:p>
        </p:txBody>
      </p:sp>
    </p:spTree>
    <p:extLst>
      <p:ext uri="{BB962C8B-B14F-4D97-AF65-F5344CB8AC3E}">
        <p14:creationId xmlns:p14="http://schemas.microsoft.com/office/powerpoint/2010/main" val="23138241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Artist</a:t>
            </a:r>
            <a:r>
              <a:rPr lang="en-US" baseline="0" dirty="0" smtClean="0"/>
              <a:t> Jackson Pollock</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1</a:t>
            </a:fld>
            <a:endParaRPr lang="en-US"/>
          </a:p>
        </p:txBody>
      </p:sp>
    </p:spTree>
    <p:extLst>
      <p:ext uri="{BB962C8B-B14F-4D97-AF65-F5344CB8AC3E}">
        <p14:creationId xmlns:p14="http://schemas.microsoft.com/office/powerpoint/2010/main" val="854195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 </a:t>
            </a:r>
            <a:r>
              <a:rPr lang="en-US" dirty="0" smtClean="0"/>
              <a:t>Illustration of this.</a:t>
            </a:r>
            <a:r>
              <a:rPr lang="en-US" baseline="0" dirty="0" smtClean="0"/>
              <a:t> Our visual sensitivity to contrast served us well from an evolutionary perspective. It allowed us to see potentially dangerous predators at any time day or night.</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18</a:t>
            </a:fld>
            <a:endParaRPr lang="en-US"/>
          </a:p>
        </p:txBody>
      </p:sp>
    </p:spTree>
    <p:extLst>
      <p:ext uri="{BB962C8B-B14F-4D97-AF65-F5344CB8AC3E}">
        <p14:creationId xmlns:p14="http://schemas.microsoft.com/office/powerpoint/2010/main" val="3891438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dirty="0" smtClean="0">
                <a:latin typeface="Times" panose="02020603050405020304" pitchFamily="18" charset="0"/>
                <a:ea typeface="ＭＳ Ｐゴシック" charset="-128"/>
              </a:rPr>
              <a:t>Developed by Edward Adelson at MIT. They look</a:t>
            </a:r>
            <a:r>
              <a:rPr lang="en-US" altLang="en-US" baseline="0" dirty="0" smtClean="0">
                <a:latin typeface="Times" panose="02020603050405020304" pitchFamily="18" charset="0"/>
                <a:ea typeface="ＭＳ Ｐゴシック" charset="-128"/>
              </a:rPr>
              <a:t> like different shades because square B is shaded from the cylinder’s shadow</a:t>
            </a:r>
            <a:endParaRPr lang="en-US" altLang="en-US" dirty="0" smtClean="0">
              <a:latin typeface="Times" panose="02020603050405020304" pitchFamily="18" charset="0"/>
              <a:ea typeface="ＭＳ Ｐゴシック" charset="-128"/>
            </a:endParaRPr>
          </a:p>
        </p:txBody>
      </p:sp>
      <p:sp>
        <p:nvSpPr>
          <p:cNvPr id="63492"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BC0EA358-5005-46C9-B64A-E54A6A8CCC21}" type="slidenum">
              <a:rPr lang="en-US" altLang="en-US" sz="1200"/>
              <a:pPr/>
              <a:t>19</a:t>
            </a:fld>
            <a:endParaRPr lang="en-US" altLang="en-US" sz="1200"/>
          </a:p>
        </p:txBody>
      </p:sp>
    </p:spTree>
    <p:extLst>
      <p:ext uri="{BB962C8B-B14F-4D97-AF65-F5344CB8AC3E}">
        <p14:creationId xmlns:p14="http://schemas.microsoft.com/office/powerpoint/2010/main" val="55308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Harder</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20</a:t>
            </a:fld>
            <a:endParaRPr lang="en-US"/>
          </a:p>
        </p:txBody>
      </p:sp>
    </p:spTree>
    <p:extLst>
      <p:ext uri="{BB962C8B-B14F-4D97-AF65-F5344CB8AC3E}">
        <p14:creationId xmlns:p14="http://schemas.microsoft.com/office/powerpoint/2010/main" val="74365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ACC64B63-8880-4AD2-9F94-DA37D19D12BE}" type="slidenum">
              <a:rPr lang="en-US" altLang="en-US" sz="1200"/>
              <a:pPr/>
              <a:t>22</a:t>
            </a:fld>
            <a:endParaRPr lang="en-US" alt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buFontTx/>
              <a:buChar char="-"/>
            </a:pPr>
            <a:r>
              <a:rPr lang="en-US" altLang="en-US" smtClean="0">
                <a:latin typeface="Times" panose="02020603050405020304" pitchFamily="18" charset="0"/>
                <a:ea typeface="ＭＳ Ｐゴシック" charset="-128"/>
              </a:rPr>
              <a:t>Dark red (brown) and black</a:t>
            </a:r>
          </a:p>
          <a:p>
            <a:pPr>
              <a:buFontTx/>
              <a:buChar char="-"/>
            </a:pPr>
            <a:r>
              <a:rPr lang="en-US" altLang="en-US" smtClean="0">
                <a:latin typeface="Times" panose="02020603050405020304" pitchFamily="18" charset="0"/>
                <a:ea typeface="ＭＳ Ｐゴシック" charset="-128"/>
              </a:rPr>
              <a:t>Blue and purple</a:t>
            </a:r>
          </a:p>
        </p:txBody>
      </p:sp>
    </p:spTree>
    <p:extLst>
      <p:ext uri="{BB962C8B-B14F-4D97-AF65-F5344CB8AC3E}">
        <p14:creationId xmlns:p14="http://schemas.microsoft.com/office/powerpoint/2010/main" val="3890501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D7F0FDF6-CDC0-4F5B-9D7E-B58D608AAEB3}" type="slidenum">
              <a:rPr lang="en-US" altLang="en-US" sz="1200"/>
              <a:pPr/>
              <a:t>23</a:t>
            </a:fld>
            <a:endParaRPr lang="en-US" alt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The software product MoneyDance graphs home finance-categories using colors</a:t>
            </a:r>
          </a:p>
          <a:p>
            <a:r>
              <a:rPr lang="en-US" altLang="en-US" smtClean="0">
                <a:latin typeface="Times" panose="02020603050405020304" pitchFamily="18" charset="0"/>
                <a:ea typeface="ＭＳ Ｐゴシック" charset="-128"/>
              </a:rPr>
              <a:t>that color-blind people may not be able to distinquish.</a:t>
            </a:r>
          </a:p>
          <a:p>
            <a:endParaRPr lang="en-US" altLang="en-US" smtClean="0">
              <a:latin typeface="Times" panose="02020603050405020304" pitchFamily="18" charset="0"/>
              <a:ea typeface="ＭＳ Ｐゴシック" charset="-128"/>
            </a:endParaRPr>
          </a:p>
          <a:p>
            <a:r>
              <a:rPr lang="en-US" altLang="en-US" smtClean="0">
                <a:latin typeface="Times" panose="02020603050405020304" pitchFamily="18" charset="0"/>
                <a:ea typeface="ＭＳ Ｐゴシック" charset="-128"/>
              </a:rPr>
              <a:t>We can get a sense of that by rendering the image in B&amp;W.</a:t>
            </a:r>
          </a:p>
        </p:txBody>
      </p:sp>
    </p:spTree>
    <p:extLst>
      <p:ext uri="{BB962C8B-B14F-4D97-AF65-F5344CB8AC3E}">
        <p14:creationId xmlns:p14="http://schemas.microsoft.com/office/powerpoint/2010/main" val="3166953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37266A7-CB9D-4D7F-86C1-83578F7A53BF}" type="slidenum">
              <a:rPr lang="en-US" smtClean="0"/>
              <a:pPr>
                <a:defRPr/>
              </a:pPr>
              <a:t>27</a:t>
            </a:fld>
            <a:endParaRPr lang="en-US"/>
          </a:p>
        </p:txBody>
      </p:sp>
    </p:spTree>
    <p:extLst>
      <p:ext uri="{BB962C8B-B14F-4D97-AF65-F5344CB8AC3E}">
        <p14:creationId xmlns:p14="http://schemas.microsoft.com/office/powerpoint/2010/main" val="1477633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28</a:t>
            </a:fld>
            <a:endParaRPr lang="en-US"/>
          </a:p>
        </p:txBody>
      </p:sp>
    </p:spTree>
    <p:extLst>
      <p:ext uri="{BB962C8B-B14F-4D97-AF65-F5344CB8AC3E}">
        <p14:creationId xmlns:p14="http://schemas.microsoft.com/office/powerpoint/2010/main" val="4253938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29</a:t>
            </a:fld>
            <a:endParaRPr lang="en-US"/>
          </a:p>
        </p:txBody>
      </p:sp>
    </p:spTree>
    <p:extLst>
      <p:ext uri="{BB962C8B-B14F-4D97-AF65-F5344CB8AC3E}">
        <p14:creationId xmlns:p14="http://schemas.microsoft.com/office/powerpoint/2010/main" val="636832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vision remains sharp</a:t>
            </a:r>
            <a:r>
              <a:rPr lang="en-US" baseline="0" dirty="0" smtClean="0"/>
              <a:t> only within a 2 degree visual field. To visualize that field, hold your thumb out at arm’s length and focus on your thumbnail. That focal point corresponds to your fovea; everything else is in periphery.</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30</a:t>
            </a:fld>
            <a:endParaRPr lang="en-US"/>
          </a:p>
        </p:txBody>
      </p:sp>
    </p:spTree>
    <p:extLst>
      <p:ext uri="{BB962C8B-B14F-4D97-AF65-F5344CB8AC3E}">
        <p14:creationId xmlns:p14="http://schemas.microsoft.com/office/powerpoint/2010/main" val="1060752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These figures illustrate the dramatic drop in resolution. People with normal vision resolve several thousand dots within the 2 degree foveal field. Beyond that field, detail fades dramatically (dozens of dots). Outside of foveal field, we are less sensitive to color differences, and most sensitive to motion. This corresponds to a drop from 20/20 to 20/200! But we don’t even notice this! According to Eagleman (quoted in Johnson text), The resolution in your peripheral vision is roughly equivalent to looking through a frosted shower door, and yet you enjoy the illusion of seeing the periphery clearly. … Wherever you cast your eyes appears to be in sharp focus, and therefore you assume the whole visual world is in focus.”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31</a:t>
            </a:fld>
            <a:endParaRPr lang="en-US"/>
          </a:p>
        </p:txBody>
      </p:sp>
    </p:spTree>
    <p:extLst>
      <p:ext uri="{BB962C8B-B14F-4D97-AF65-F5344CB8AC3E}">
        <p14:creationId xmlns:p14="http://schemas.microsoft.com/office/powerpoint/2010/main" val="29168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37266A7-CB9D-4D7F-86C1-83578F7A53BF}" type="slidenum">
              <a:rPr lang="en-US" smtClean="0"/>
              <a:pPr>
                <a:defRPr/>
              </a:pPr>
              <a:t>2</a:t>
            </a:fld>
            <a:endParaRPr lang="en-US"/>
          </a:p>
        </p:txBody>
      </p:sp>
    </p:spTree>
    <p:extLst>
      <p:ext uri="{BB962C8B-B14F-4D97-AF65-F5344CB8AC3E}">
        <p14:creationId xmlns:p14="http://schemas.microsoft.com/office/powerpoint/2010/main" val="1533142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7782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Rods: hardly used.</a:t>
            </a:r>
          </a:p>
          <a:p>
            <a:r>
              <a:rPr lang="en-US" altLang="en-US" smtClean="0">
                <a:latin typeface="Times" panose="02020603050405020304" pitchFamily="18" charset="0"/>
                <a:ea typeface="ＭＳ Ｐゴシック" charset="-128"/>
              </a:rPr>
              <a:t>Cones: 158,000/cm**2 in center, 9000/cm**2 everywhere else</a:t>
            </a:r>
          </a:p>
        </p:txBody>
      </p:sp>
      <p:sp>
        <p:nvSpPr>
          <p:cNvPr id="7782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50F9061D-EA63-412B-A587-26C14616A82A}" type="slidenum">
              <a:rPr lang="en-US" altLang="en-US" sz="1200"/>
              <a:pPr/>
              <a:t>32</a:t>
            </a:fld>
            <a:endParaRPr lang="en-US" altLang="en-US" sz="1200"/>
          </a:p>
        </p:txBody>
      </p:sp>
    </p:spTree>
    <p:extLst>
      <p:ext uri="{BB962C8B-B14F-4D97-AF65-F5344CB8AC3E}">
        <p14:creationId xmlns:p14="http://schemas.microsoft.com/office/powerpoint/2010/main" val="3407216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7987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1 cone-cell per axon-fiber in fovea</a:t>
            </a:r>
          </a:p>
          <a:p>
            <a:r>
              <a:rPr lang="en-US" altLang="en-US" smtClean="0">
                <a:latin typeface="Times" panose="02020603050405020304" pitchFamily="18" charset="0"/>
                <a:ea typeface="ＭＳ Ｐゴシック" charset="-128"/>
              </a:rPr>
              <a:t>2-3 cone-cells per axon-fiber everywhere else</a:t>
            </a:r>
          </a:p>
        </p:txBody>
      </p:sp>
      <p:sp>
        <p:nvSpPr>
          <p:cNvPr id="7987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F39C756B-3625-4189-ACA5-2A982D89E1DC}" type="slidenum">
              <a:rPr lang="en-US" altLang="en-US" sz="1200"/>
              <a:pPr/>
              <a:t>33</a:t>
            </a:fld>
            <a:endParaRPr lang="en-US" altLang="en-US" sz="1200"/>
          </a:p>
        </p:txBody>
      </p:sp>
    </p:spTree>
    <p:extLst>
      <p:ext uri="{BB962C8B-B14F-4D97-AF65-F5344CB8AC3E}">
        <p14:creationId xmlns:p14="http://schemas.microsoft.com/office/powerpoint/2010/main" val="1059498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Occipital cortex at back of brain = visual cortex</a:t>
            </a:r>
          </a:p>
        </p:txBody>
      </p:sp>
      <p:sp>
        <p:nvSpPr>
          <p:cNvPr id="81924"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2A9B8B3A-A1C5-4C90-80E9-BE658246212F}" type="slidenum">
              <a:rPr lang="en-US" altLang="en-US" sz="1200"/>
              <a:pPr/>
              <a:t>34</a:t>
            </a:fld>
            <a:endParaRPr lang="en-US" altLang="en-US" sz="1200"/>
          </a:p>
        </p:txBody>
      </p:sp>
    </p:spTree>
    <p:extLst>
      <p:ext uri="{BB962C8B-B14F-4D97-AF65-F5344CB8AC3E}">
        <p14:creationId xmlns:p14="http://schemas.microsoft.com/office/powerpoint/2010/main" val="2968156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Example:</a:t>
            </a:r>
            <a:r>
              <a:rPr lang="en-US" baseline="0" dirty="0" smtClean="0"/>
              <a:t> </a:t>
            </a:r>
            <a:r>
              <a:rPr lang="en-US" dirty="0" smtClean="0"/>
              <a:t>if goal is to find flowers, a purple blob on periphery can shift foveal focus</a:t>
            </a:r>
          </a:p>
          <a:p>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36</a:t>
            </a:fld>
            <a:endParaRPr lang="en-US"/>
          </a:p>
        </p:txBody>
      </p:sp>
    </p:spTree>
    <p:extLst>
      <p:ext uri="{BB962C8B-B14F-4D97-AF65-F5344CB8AC3E}">
        <p14:creationId xmlns:p14="http://schemas.microsoft.com/office/powerpoint/2010/main" val="966153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37</a:t>
            </a:fld>
            <a:endParaRPr lang="en-US"/>
          </a:p>
        </p:txBody>
      </p:sp>
    </p:spTree>
    <p:extLst>
      <p:ext uri="{BB962C8B-B14F-4D97-AF65-F5344CB8AC3E}">
        <p14:creationId xmlns:p14="http://schemas.microsoft.com/office/powerpoint/2010/main" val="2999137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38</a:t>
            </a:fld>
            <a:endParaRPr lang="en-US"/>
          </a:p>
        </p:txBody>
      </p:sp>
    </p:spTree>
    <p:extLst>
      <p:ext uri="{BB962C8B-B14F-4D97-AF65-F5344CB8AC3E}">
        <p14:creationId xmlns:p14="http://schemas.microsoft.com/office/powerpoint/2010/main" val="1151974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6D946F99-C32D-481D-A860-50F535777242}" type="slidenum">
              <a:rPr lang="en-US" altLang="en-US" sz="1200"/>
              <a:pPr/>
              <a:t>42</a:t>
            </a:fld>
            <a:endParaRPr lang="en-US" altLang="en-US" sz="1200"/>
          </a:p>
        </p:txBody>
      </p:sp>
      <p:sp>
        <p:nvSpPr>
          <p:cNvPr id="83971" name="Rectangle 2"/>
          <p:cNvSpPr>
            <a:spLocks noGrp="1" noRot="1" noChangeAspect="1" noChangeArrowheads="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r>
              <a:rPr lang="en-US" altLang="en-US" dirty="0" smtClean="0">
                <a:latin typeface="Times" panose="02020603050405020304" pitchFamily="18" charset="0"/>
                <a:ea typeface="ＭＳ Ｐゴシック" charset="-128"/>
              </a:rPr>
              <a:t>It’s still on the periphery—remember the fovea is small, just 1-2 cm of screen.</a:t>
            </a:r>
          </a:p>
          <a:p>
            <a:r>
              <a:rPr lang="en-US" altLang="en-US" dirty="0" smtClean="0">
                <a:latin typeface="Times" panose="02020603050405020304" pitchFamily="18" charset="0"/>
                <a:ea typeface="ＭＳ Ｐゴシック" charset="-128"/>
              </a:rPr>
              <a:t>Also, it’s not the only thing in red near the top of the screen; the page title is also red. Hence, when the message appears,</a:t>
            </a:r>
            <a:r>
              <a:rPr lang="en-US" altLang="en-US" baseline="0" dirty="0" smtClean="0">
                <a:latin typeface="Times" panose="02020603050405020304" pitchFamily="18" charset="0"/>
                <a:ea typeface="ＭＳ Ｐゴシック" charset="-128"/>
              </a:rPr>
              <a:t> we may not notice the change, as, according to our peripheral vision, there’s still something red at top </a:t>
            </a:r>
            <a:r>
              <a:rPr lang="en-US" altLang="en-US" baseline="0" smtClean="0">
                <a:latin typeface="Times" panose="02020603050405020304" pitchFamily="18" charset="0"/>
                <a:ea typeface="ＭＳ Ｐゴシック" charset="-128"/>
              </a:rPr>
              <a:t>of screen.</a:t>
            </a:r>
            <a:endParaRPr lang="en-US" altLang="en-US" smtClean="0">
              <a:latin typeface="Times" panose="02020603050405020304" pitchFamily="18" charset="0"/>
              <a:ea typeface="ＭＳ Ｐゴシック" charset="-128"/>
            </a:endParaRPr>
          </a:p>
        </p:txBody>
      </p:sp>
    </p:spTree>
    <p:extLst>
      <p:ext uri="{BB962C8B-B14F-4D97-AF65-F5344CB8AC3E}">
        <p14:creationId xmlns:p14="http://schemas.microsoft.com/office/powerpoint/2010/main" val="2147717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F3AD33D8-C1FE-4268-957D-0269F55A6C9A}" type="slidenum">
              <a:rPr lang="en-US" altLang="en-US" sz="1200"/>
              <a:pPr/>
              <a:t>45</a:t>
            </a:fld>
            <a:endParaRPr lang="en-US" alt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Improved error msg presentation, to get users attention:</a:t>
            </a:r>
          </a:p>
          <a:p>
            <a:pPr>
              <a:buFontTx/>
              <a:buChar char="-"/>
            </a:pPr>
            <a:r>
              <a:rPr lang="en-US" altLang="en-US" smtClean="0">
                <a:latin typeface="Times" panose="02020603050405020304" pitchFamily="18" charset="0"/>
                <a:ea typeface="ＭＳ Ｐゴシック" charset="-128"/>
              </a:rPr>
              <a:t>Red</a:t>
            </a:r>
          </a:p>
          <a:p>
            <a:pPr>
              <a:buFontTx/>
              <a:buChar char="-"/>
            </a:pPr>
            <a:r>
              <a:rPr lang="en-US" altLang="en-US" smtClean="0">
                <a:latin typeface="Times" panose="02020603050405020304" pitchFamily="18" charset="0"/>
                <a:ea typeface="ＭＳ Ｐゴシック" charset="-128"/>
              </a:rPr>
              <a:t>Wiggle</a:t>
            </a:r>
          </a:p>
          <a:p>
            <a:pPr>
              <a:buFontTx/>
              <a:buChar char="-"/>
            </a:pPr>
            <a:r>
              <a:rPr lang="en-US" altLang="en-US" smtClean="0">
                <a:latin typeface="Times" panose="02020603050405020304" pitchFamily="18" charset="0"/>
                <a:ea typeface="ＭＳ Ｐゴシック" charset="-128"/>
              </a:rPr>
              <a:t>Flash</a:t>
            </a:r>
          </a:p>
        </p:txBody>
      </p:sp>
    </p:spTree>
    <p:extLst>
      <p:ext uri="{BB962C8B-B14F-4D97-AF65-F5344CB8AC3E}">
        <p14:creationId xmlns:p14="http://schemas.microsoft.com/office/powerpoint/2010/main" val="279641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46</a:t>
            </a:fld>
            <a:endParaRPr lang="en-US"/>
          </a:p>
        </p:txBody>
      </p:sp>
    </p:spTree>
    <p:extLst>
      <p:ext uri="{BB962C8B-B14F-4D97-AF65-F5344CB8AC3E}">
        <p14:creationId xmlns:p14="http://schemas.microsoft.com/office/powerpoint/2010/main" val="846904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Where’s Waldo?  Takes careful search to find him.</a:t>
            </a:r>
          </a:p>
        </p:txBody>
      </p:sp>
      <p:sp>
        <p:nvSpPr>
          <p:cNvPr id="9011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8E36D91C-7EAF-4C9A-9E32-3D9897EA22C2}" type="slidenum">
              <a:rPr lang="en-US" altLang="en-US" sz="1200"/>
              <a:pPr/>
              <a:t>48</a:t>
            </a:fld>
            <a:endParaRPr lang="en-US" altLang="en-US" sz="1200"/>
          </a:p>
        </p:txBody>
      </p:sp>
    </p:spTree>
    <p:extLst>
      <p:ext uri="{BB962C8B-B14F-4D97-AF65-F5344CB8AC3E}">
        <p14:creationId xmlns:p14="http://schemas.microsoft.com/office/powerpoint/2010/main" val="161643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37266A7-CB9D-4D7F-86C1-83578F7A53BF}" type="slidenum">
              <a:rPr lang="en-US" smtClean="0"/>
              <a:pPr>
                <a:defRPr/>
              </a:pPr>
              <a:t>5</a:t>
            </a:fld>
            <a:endParaRPr lang="en-US"/>
          </a:p>
        </p:txBody>
      </p:sp>
    </p:spTree>
    <p:extLst>
      <p:ext uri="{BB962C8B-B14F-4D97-AF65-F5344CB8AC3E}">
        <p14:creationId xmlns:p14="http://schemas.microsoft.com/office/powerpoint/2010/main" val="4095648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p:cNvSpPr>
          <p:nvPr>
            <p:ph type="sldImg"/>
          </p:nvPr>
        </p:nvSpPr>
        <p:spPr>
          <a:ln/>
        </p:spPr>
      </p:sp>
      <p:sp>
        <p:nvSpPr>
          <p:cNvPr id="942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Find the </a:t>
            </a:r>
            <a:r>
              <a:rPr lang="en-US" altLang="en-US" b="1" smtClean="0">
                <a:latin typeface="Times" panose="02020603050405020304" pitchFamily="18" charset="0"/>
                <a:ea typeface="ＭＳ Ｐゴシック" charset="-128"/>
              </a:rPr>
              <a:t>Z</a:t>
            </a:r>
          </a:p>
        </p:txBody>
      </p:sp>
      <p:sp>
        <p:nvSpPr>
          <p:cNvPr id="94212"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12D99679-9D25-40A1-8230-3B84670DDBE8}" type="slidenum">
              <a:rPr lang="en-US" altLang="en-US" sz="1200"/>
              <a:pPr/>
              <a:t>49</a:t>
            </a:fld>
            <a:endParaRPr lang="en-US" altLang="en-US" sz="1200"/>
          </a:p>
        </p:txBody>
      </p:sp>
    </p:spTree>
    <p:extLst>
      <p:ext uri="{BB962C8B-B14F-4D97-AF65-F5344CB8AC3E}">
        <p14:creationId xmlns:p14="http://schemas.microsoft.com/office/powerpoint/2010/main" val="776574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p:cNvSpPr>
          <p:nvPr>
            <p:ph type="sldImg"/>
          </p:nvPr>
        </p:nvSpPr>
        <p:spPr>
          <a:ln/>
        </p:spPr>
      </p:sp>
      <p:sp>
        <p:nvSpPr>
          <p:cNvPr id="9625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Find the </a:t>
            </a:r>
            <a:r>
              <a:rPr lang="en-US" altLang="en-US" b="1" smtClean="0">
                <a:latin typeface="Times" panose="02020603050405020304" pitchFamily="18" charset="0"/>
                <a:ea typeface="ＭＳ Ｐゴシック" charset="-128"/>
              </a:rPr>
              <a:t>bold </a:t>
            </a:r>
            <a:r>
              <a:rPr lang="en-US" altLang="en-US" smtClean="0">
                <a:latin typeface="Times" panose="02020603050405020304" pitchFamily="18" charset="0"/>
                <a:ea typeface="ＭＳ Ｐゴシック" charset="-128"/>
              </a:rPr>
              <a:t>letter</a:t>
            </a:r>
          </a:p>
        </p:txBody>
      </p:sp>
      <p:sp>
        <p:nvSpPr>
          <p:cNvPr id="9626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81907126-D4FE-4FFD-942A-18C32C85FE7E}" type="slidenum">
              <a:rPr lang="en-US" altLang="en-US" sz="1200"/>
              <a:pPr/>
              <a:t>50</a:t>
            </a:fld>
            <a:endParaRPr lang="en-US" altLang="en-US" sz="1200"/>
          </a:p>
        </p:txBody>
      </p:sp>
    </p:spTree>
    <p:extLst>
      <p:ext uri="{BB962C8B-B14F-4D97-AF65-F5344CB8AC3E}">
        <p14:creationId xmlns:p14="http://schemas.microsoft.com/office/powerpoint/2010/main" val="2735101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p:cNvSpPr>
          <p:nvPr>
            <p:ph type="sldImg"/>
          </p:nvPr>
        </p:nvSpPr>
        <p:spPr>
          <a:ln/>
        </p:spPr>
      </p:sp>
      <p:sp>
        <p:nvSpPr>
          <p:cNvPr id="983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Count # of </a:t>
            </a:r>
            <a:r>
              <a:rPr lang="en-US" altLang="en-US" b="1" smtClean="0">
                <a:latin typeface="Times" panose="02020603050405020304" pitchFamily="18" charset="0"/>
                <a:ea typeface="ＭＳ Ｐゴシック" charset="-128"/>
              </a:rPr>
              <a:t>L</a:t>
            </a:r>
            <a:r>
              <a:rPr lang="en-US" altLang="en-US" smtClean="0">
                <a:latin typeface="Times" panose="02020603050405020304" pitchFamily="18" charset="0"/>
                <a:ea typeface="ＭＳ Ｐゴシック" charset="-128"/>
              </a:rPr>
              <a:t>s:  7</a:t>
            </a:r>
          </a:p>
        </p:txBody>
      </p:sp>
      <p:sp>
        <p:nvSpPr>
          <p:cNvPr id="9830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A89D4E56-BF89-40A6-B7B4-4F83DA0C7EEC}" type="slidenum">
              <a:rPr lang="en-US" altLang="en-US" sz="1200"/>
              <a:pPr/>
              <a:t>51</a:t>
            </a:fld>
            <a:endParaRPr lang="en-US" altLang="en-US" sz="1200"/>
          </a:p>
        </p:txBody>
      </p:sp>
    </p:spTree>
    <p:extLst>
      <p:ext uri="{BB962C8B-B14F-4D97-AF65-F5344CB8AC3E}">
        <p14:creationId xmlns:p14="http://schemas.microsoft.com/office/powerpoint/2010/main" val="2343525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p:cNvSpPr>
          <p:nvPr>
            <p:ph type="sldImg"/>
          </p:nvPr>
        </p:nvSpPr>
        <p:spPr>
          <a:ln/>
        </p:spPr>
      </p:sp>
      <p:sp>
        <p:nvSpPr>
          <p:cNvPr id="1003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smtClean="0">
                <a:latin typeface="Times" panose="02020603050405020304" pitchFamily="18" charset="0"/>
                <a:ea typeface="ＭＳ Ｐゴシック" charset="-128"/>
              </a:rPr>
              <a:t>Count # of </a:t>
            </a:r>
            <a:r>
              <a:rPr lang="en-US" altLang="en-US" b="1" smtClean="0">
                <a:solidFill>
                  <a:srgbClr val="0000FF"/>
                </a:solidFill>
                <a:latin typeface="Times" panose="02020603050405020304" pitchFamily="18" charset="0"/>
                <a:ea typeface="ＭＳ Ｐゴシック" charset="-128"/>
              </a:rPr>
              <a:t>blue </a:t>
            </a:r>
            <a:r>
              <a:rPr lang="en-US" altLang="en-US" smtClean="0">
                <a:latin typeface="Times" panose="02020603050405020304" pitchFamily="18" charset="0"/>
                <a:ea typeface="ＭＳ Ｐゴシック" charset="-128"/>
              </a:rPr>
              <a:t>symbols</a:t>
            </a:r>
          </a:p>
        </p:txBody>
      </p:sp>
      <p:sp>
        <p:nvSpPr>
          <p:cNvPr id="10035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BA3D3F1D-66EA-4FF1-B36D-3D3CC31A4FED}" type="slidenum">
              <a:rPr lang="en-US" altLang="en-US" sz="1200"/>
              <a:pPr/>
              <a:t>52</a:t>
            </a:fld>
            <a:endParaRPr lang="en-US" altLang="en-US" sz="1200"/>
          </a:p>
        </p:txBody>
      </p:sp>
    </p:spTree>
    <p:extLst>
      <p:ext uri="{BB962C8B-B14F-4D97-AF65-F5344CB8AC3E}">
        <p14:creationId xmlns:p14="http://schemas.microsoft.com/office/powerpoint/2010/main" val="2657204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contrasts with other examples, in that consistency will improve this kind of visual search.</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55</a:t>
            </a:fld>
            <a:endParaRPr lang="en-US"/>
          </a:p>
        </p:txBody>
      </p:sp>
    </p:spTree>
    <p:extLst>
      <p:ext uri="{BB962C8B-B14F-4D97-AF65-F5344CB8AC3E}">
        <p14:creationId xmlns:p14="http://schemas.microsoft.com/office/powerpoint/2010/main" val="537496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ea typeface="ＭＳ Ｐゴシック" charset="-128"/>
              </a:rPr>
              <a:t>This display combines</a:t>
            </a:r>
            <a:r>
              <a:rPr lang="en-US" altLang="en-US" baseline="0" dirty="0" smtClean="0">
                <a:ea typeface="ＭＳ Ｐゴシック" charset="-128"/>
              </a:rPr>
              <a:t> </a:t>
            </a:r>
            <a:r>
              <a:rPr lang="en-US" altLang="en-US" dirty="0" smtClean="0">
                <a:ea typeface="ＭＳ Ｐゴシック" charset="-128"/>
              </a:rPr>
              <a:t>alphabetical order</a:t>
            </a:r>
            <a:r>
              <a:rPr lang="en-US" altLang="en-US" baseline="0" dirty="0" smtClean="0">
                <a:ea typeface="ＭＳ Ｐゴシック" charset="-128"/>
              </a:rPr>
              <a:t> with </a:t>
            </a:r>
            <a:r>
              <a:rPr lang="en-US" altLang="en-US" dirty="0" smtClean="0">
                <a:ea typeface="ＭＳ Ｐゴシック" charset="-128"/>
              </a:rPr>
              <a:t>some pop-out of items. Familiarity with icons can aid search here.</a:t>
            </a:r>
          </a:p>
          <a:p>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56</a:t>
            </a:fld>
            <a:endParaRPr lang="en-US"/>
          </a:p>
        </p:txBody>
      </p:sp>
    </p:spTree>
    <p:extLst>
      <p:ext uri="{BB962C8B-B14F-4D97-AF65-F5344CB8AC3E}">
        <p14:creationId xmlns:p14="http://schemas.microsoft.com/office/powerpoint/2010/main" val="792808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37266A7-CB9D-4D7F-86C1-83578F7A53BF}" type="slidenum">
              <a:rPr lang="en-US" smtClean="0"/>
              <a:pPr>
                <a:defRPr/>
              </a:pPr>
              <a:t>57</a:t>
            </a:fld>
            <a:endParaRPr lang="en-US"/>
          </a:p>
        </p:txBody>
      </p:sp>
    </p:spTree>
    <p:extLst>
      <p:ext uri="{BB962C8B-B14F-4D97-AF65-F5344CB8AC3E}">
        <p14:creationId xmlns:p14="http://schemas.microsoft.com/office/powerpoint/2010/main" val="3884978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58</a:t>
            </a:fld>
            <a:endParaRPr lang="en-US"/>
          </a:p>
        </p:txBody>
      </p:sp>
    </p:spTree>
    <p:extLst>
      <p:ext uri="{BB962C8B-B14F-4D97-AF65-F5344CB8AC3E}">
        <p14:creationId xmlns:p14="http://schemas.microsoft.com/office/powerpoint/2010/main" val="1645753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59</a:t>
            </a:fld>
            <a:endParaRPr lang="en-US"/>
          </a:p>
        </p:txBody>
      </p:sp>
    </p:spTree>
    <p:extLst>
      <p:ext uri="{BB962C8B-B14F-4D97-AF65-F5344CB8AC3E}">
        <p14:creationId xmlns:p14="http://schemas.microsoft.com/office/powerpoint/2010/main" val="3758626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60</a:t>
            </a:fld>
            <a:endParaRPr lang="en-US"/>
          </a:p>
        </p:txBody>
      </p:sp>
    </p:spTree>
    <p:extLst>
      <p:ext uri="{BB962C8B-B14F-4D97-AF65-F5344CB8AC3E}">
        <p14:creationId xmlns:p14="http://schemas.microsoft.com/office/powerpoint/2010/main" val="391797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all in one screen. An alterative would be a wizard style that separated out each step.</a:t>
            </a:r>
          </a:p>
          <a:p>
            <a:r>
              <a:rPr lang="en-US" baseline="0" dirty="0" smtClean="0"/>
              <a:t>Principles to discuss:</a:t>
            </a:r>
          </a:p>
          <a:p>
            <a:r>
              <a:rPr lang="en-US" sz="1200" b="1" dirty="0" smtClean="0"/>
              <a:t>Avoid ambiguity</a:t>
            </a:r>
          </a:p>
          <a:p>
            <a:r>
              <a:rPr lang="en-US" sz="1200" dirty="0" smtClean="0"/>
              <a:t>Be consistent</a:t>
            </a:r>
          </a:p>
          <a:p>
            <a:r>
              <a:rPr lang="en-US" sz="1200" b="1" dirty="0" smtClean="0"/>
              <a:t>Understand users’ goals</a:t>
            </a:r>
          </a:p>
          <a:p>
            <a:r>
              <a:rPr lang="en-US" altLang="en-US" sz="1200" b="1" dirty="0" smtClean="0"/>
              <a:t>Proximity</a:t>
            </a:r>
          </a:p>
          <a:p>
            <a:r>
              <a:rPr lang="en-US" altLang="en-US" sz="1200" dirty="0" smtClean="0"/>
              <a:t>Similarity</a:t>
            </a:r>
          </a:p>
          <a:p>
            <a:r>
              <a:rPr lang="en-US" altLang="en-US" sz="1200" dirty="0" smtClean="0"/>
              <a:t>Continuity</a:t>
            </a:r>
          </a:p>
          <a:p>
            <a:r>
              <a:rPr lang="en-US" altLang="en-US" sz="1200" dirty="0" smtClean="0"/>
              <a:t>Closure</a:t>
            </a:r>
          </a:p>
          <a:p>
            <a:r>
              <a:rPr lang="en-US" altLang="en-US" sz="1200" dirty="0" smtClean="0"/>
              <a:t>Symmetry</a:t>
            </a:r>
          </a:p>
          <a:p>
            <a:r>
              <a:rPr lang="en-US" altLang="en-US" sz="1200" dirty="0" smtClean="0"/>
              <a:t>Figure/ground</a:t>
            </a:r>
          </a:p>
          <a:p>
            <a:r>
              <a:rPr lang="en-US" altLang="en-US" sz="1200" dirty="0" smtClean="0"/>
              <a:t>Common fate</a:t>
            </a:r>
          </a:p>
          <a:p>
            <a:r>
              <a:rPr lang="en-US" altLang="en-US" sz="1200" b="1" dirty="0" smtClean="0"/>
              <a:t>Visually structure info to match task</a:t>
            </a:r>
          </a:p>
          <a:p>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8</a:t>
            </a:fld>
            <a:endParaRPr lang="en-US"/>
          </a:p>
        </p:txBody>
      </p:sp>
    </p:spTree>
    <p:extLst>
      <p:ext uri="{BB962C8B-B14F-4D97-AF65-F5344CB8AC3E}">
        <p14:creationId xmlns:p14="http://schemas.microsoft.com/office/powerpoint/2010/main" val="3002959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top-down (context-driven) reading</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65</a:t>
            </a:fld>
            <a:endParaRPr lang="en-US"/>
          </a:p>
        </p:txBody>
      </p:sp>
    </p:spTree>
    <p:extLst>
      <p:ext uri="{BB962C8B-B14F-4D97-AF65-F5344CB8AC3E}">
        <p14:creationId xmlns:p14="http://schemas.microsoft.com/office/powerpoint/2010/main" val="2901930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dirty="0" smtClean="0">
                <a:latin typeface="Times" panose="02020603050405020304" pitchFamily="18" charset="0"/>
              </a:rPr>
              <a:t>Studies show uppercase read 10-15% more slowly than normal text! This is likely due to lack of practice</a:t>
            </a:r>
          </a:p>
        </p:txBody>
      </p:sp>
      <p:sp>
        <p:nvSpPr>
          <p:cNvPr id="3174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038089D7-21DC-4112-93CB-0B18048E7828}" type="slidenum">
              <a:rPr lang="en-US" altLang="en-US" sz="1200"/>
              <a:pPr/>
              <a:t>66</a:t>
            </a:fld>
            <a:endParaRPr lang="en-US" altLang="en-US" sz="1200"/>
          </a:p>
        </p:txBody>
      </p:sp>
    </p:spTree>
    <p:extLst>
      <p:ext uri="{BB962C8B-B14F-4D97-AF65-F5344CB8AC3E}">
        <p14:creationId xmlns:p14="http://schemas.microsoft.com/office/powerpoint/2010/main" val="1660437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dirty="0" smtClean="0">
                <a:latin typeface="Times" panose="02020603050405020304" pitchFamily="18" charset="0"/>
              </a:rPr>
              <a:t>Studies show uppercase read 10-15% more slowly than normal text! This is likely due to lack </a:t>
            </a:r>
            <a:r>
              <a:rPr lang="en-US" altLang="en-US" smtClean="0">
                <a:latin typeface="Times" panose="02020603050405020304" pitchFamily="18" charset="0"/>
              </a:rPr>
              <a:t>of practice</a:t>
            </a:r>
          </a:p>
        </p:txBody>
      </p:sp>
      <p:sp>
        <p:nvSpPr>
          <p:cNvPr id="3174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038089D7-21DC-4112-93CB-0B18048E7828}" type="slidenum">
              <a:rPr lang="en-US" altLang="en-US" sz="1200"/>
              <a:pPr/>
              <a:t>67</a:t>
            </a:fld>
            <a:endParaRPr lang="en-US" altLang="en-US" sz="1200"/>
          </a:p>
        </p:txBody>
      </p:sp>
    </p:spTree>
    <p:extLst>
      <p:ext uri="{BB962C8B-B14F-4D97-AF65-F5344CB8AC3E}">
        <p14:creationId xmlns:p14="http://schemas.microsoft.com/office/powerpoint/2010/main" val="2530832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37266A7-CB9D-4D7F-86C1-83578F7A53BF}" type="slidenum">
              <a:rPr lang="en-US" smtClean="0"/>
              <a:pPr>
                <a:defRPr/>
              </a:pPr>
              <a:t>69</a:t>
            </a:fld>
            <a:endParaRPr lang="en-US"/>
          </a:p>
        </p:txBody>
      </p:sp>
    </p:spTree>
    <p:extLst>
      <p:ext uri="{BB962C8B-B14F-4D97-AF65-F5344CB8AC3E}">
        <p14:creationId xmlns:p14="http://schemas.microsoft.com/office/powerpoint/2010/main" val="40959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37266A7-CB9D-4D7F-86C1-83578F7A53BF}" type="slidenum">
              <a:rPr lang="en-US" smtClean="0"/>
              <a:pPr>
                <a:defRPr/>
              </a:pPr>
              <a:t>9</a:t>
            </a:fld>
            <a:endParaRPr lang="en-US"/>
          </a:p>
        </p:txBody>
      </p:sp>
    </p:spTree>
    <p:extLst>
      <p:ext uri="{BB962C8B-B14F-4D97-AF65-F5344CB8AC3E}">
        <p14:creationId xmlns:p14="http://schemas.microsoft.com/office/powerpoint/2010/main" val="2426790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Contrast</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10</a:t>
            </a:fld>
            <a:endParaRPr lang="en-US"/>
          </a:p>
        </p:txBody>
      </p:sp>
    </p:spTree>
    <p:extLst>
      <p:ext uri="{BB962C8B-B14F-4D97-AF65-F5344CB8AC3E}">
        <p14:creationId xmlns:p14="http://schemas.microsoft.com/office/powerpoint/2010/main" val="1289980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Cones</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11</a:t>
            </a:fld>
            <a:endParaRPr lang="en-US"/>
          </a:p>
        </p:txBody>
      </p:sp>
    </p:spTree>
    <p:extLst>
      <p:ext uri="{BB962C8B-B14F-4D97-AF65-F5344CB8AC3E}">
        <p14:creationId xmlns:p14="http://schemas.microsoft.com/office/powerpoint/2010/main" val="269502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Retina has two types of receptors: rods and cones.</a:t>
            </a:r>
            <a:r>
              <a:rPr lang="en-US" baseline="0" dirty="0" smtClean="0"/>
              <a:t>  Rods detect </a:t>
            </a:r>
            <a:r>
              <a:rPr lang="en-US" b="1" baseline="0" dirty="0" smtClean="0"/>
              <a:t>light levels</a:t>
            </a:r>
            <a:r>
              <a:rPr lang="en-US" baseline="0" dirty="0" smtClean="0"/>
              <a:t> but not colors. Cones detect color. There are three types of cones, each sensitive to a different </a:t>
            </a:r>
            <a:r>
              <a:rPr lang="en-US" b="1" baseline="0" dirty="0" smtClean="0"/>
              <a:t>frequency of light</a:t>
            </a:r>
            <a:r>
              <a:rPr lang="en-US" baseline="0" dirty="0" smtClean="0"/>
              <a:t>. It used to be taught that each type of cone was sensitive to a frequencies of light that correspond to red, blue, and green, but we now know that that isn’t true.  </a:t>
            </a:r>
            <a:endParaRPr lang="en-US" dirty="0"/>
          </a:p>
        </p:txBody>
      </p:sp>
      <p:sp>
        <p:nvSpPr>
          <p:cNvPr id="4" name="Slide Number Placeholder 3"/>
          <p:cNvSpPr>
            <a:spLocks noGrp="1"/>
          </p:cNvSpPr>
          <p:nvPr>
            <p:ph type="sldNum" sz="quarter" idx="10"/>
          </p:nvPr>
        </p:nvSpPr>
        <p:spPr/>
        <p:txBody>
          <a:bodyPr/>
          <a:lstStyle/>
          <a:p>
            <a:fld id="{52F2A0C9-331B-4F15-A415-A3EC8DEDFC0A}" type="slidenum">
              <a:rPr lang="en-US" smtClean="0"/>
              <a:pPr/>
              <a:t>15</a:t>
            </a:fld>
            <a:endParaRPr lang="en-US"/>
          </a:p>
        </p:txBody>
      </p:sp>
    </p:spTree>
    <p:extLst>
      <p:ext uri="{BB962C8B-B14F-4D97-AF65-F5344CB8AC3E}">
        <p14:creationId xmlns:p14="http://schemas.microsoft.com/office/powerpoint/2010/main" val="50628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p:cNvSpPr>
          <p:nvPr>
            <p:ph type="sldImg"/>
          </p:nvPr>
        </p:nvSpPr>
        <p:spPr>
          <a:ln/>
        </p:spPr>
      </p:sp>
      <p:sp>
        <p:nvSpPr>
          <p:cNvPr id="604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dirty="0" smtClean="0">
                <a:latin typeface="Times" panose="02020603050405020304" pitchFamily="18" charset="0"/>
                <a:ea typeface="ＭＳ Ｐゴシック" charset="-128"/>
              </a:rPr>
              <a:t>Low frequency cones</a:t>
            </a:r>
            <a:r>
              <a:rPr lang="en-US" altLang="en-US" baseline="0" dirty="0" smtClean="0">
                <a:latin typeface="Times" panose="02020603050405020304" pitchFamily="18" charset="0"/>
                <a:ea typeface="ＭＳ Ｐゴシック" charset="-128"/>
              </a:rPr>
              <a:t> (red line in A): most sensitive overall, but best at yellows and reds</a:t>
            </a:r>
          </a:p>
          <a:p>
            <a:r>
              <a:rPr lang="en-US" altLang="en-US" baseline="0" dirty="0" smtClean="0">
                <a:latin typeface="Times" panose="02020603050405020304" pitchFamily="18" charset="0"/>
                <a:ea typeface="ＭＳ Ｐゴシック" charset="-128"/>
              </a:rPr>
              <a:t>Medium frequency cones (green line in A): less sensitive than low frequency cones; best at blues, yellows, and oranges</a:t>
            </a:r>
            <a:endParaRPr lang="en-US" altLang="en-US" dirty="0" smtClean="0">
              <a:latin typeface="Times" panose="02020603050405020304" pitchFamily="18" charset="0"/>
              <a:ea typeface="ＭＳ Ｐゴシック" charset="-128"/>
            </a:endParaRPr>
          </a:p>
          <a:p>
            <a:r>
              <a:rPr lang="en-US" altLang="en-US" dirty="0" smtClean="0">
                <a:latin typeface="Times" panose="02020603050405020304" pitchFamily="18" charset="0"/>
                <a:ea typeface="ＭＳ Ｐゴシック" charset="-128"/>
              </a:rPr>
              <a:t>High frequency cones (blue line in A): least sensitive cones overall, and least numerous; best at violets and blues</a:t>
            </a:r>
          </a:p>
          <a:p>
            <a:endParaRPr lang="en-US" altLang="en-US" dirty="0" smtClean="0">
              <a:latin typeface="Times" panose="02020603050405020304" pitchFamily="18" charset="0"/>
              <a:ea typeface="ＭＳ Ｐゴシック" charset="-128"/>
            </a:endParaRPr>
          </a:p>
          <a:p>
            <a:r>
              <a:rPr lang="en-US" altLang="en-US" dirty="0" smtClean="0">
                <a:latin typeface="Times" panose="02020603050405020304" pitchFamily="18" charset="0"/>
                <a:ea typeface="ＭＳ Ｐゴシック" charset="-128"/>
              </a:rPr>
              <a:t>Contrast</a:t>
            </a:r>
            <a:r>
              <a:rPr lang="en-US" altLang="en-US" baseline="0" dirty="0" smtClean="0">
                <a:latin typeface="Times" panose="02020603050405020304" pitchFamily="18" charset="0"/>
                <a:ea typeface="ＭＳ Ｐゴシック" charset="-128"/>
              </a:rPr>
              <a:t> this reality with the “ideal” distribution of cone sensitivity on the right (figure B). This rivals the sensitivity of a camera.</a:t>
            </a:r>
            <a:endParaRPr lang="en-US" altLang="en-US" dirty="0" smtClean="0">
              <a:latin typeface="Times" panose="02020603050405020304" pitchFamily="18" charset="0"/>
              <a:ea typeface="ＭＳ Ｐゴシック" charset="-128"/>
            </a:endParaRPr>
          </a:p>
        </p:txBody>
      </p:sp>
      <p:sp>
        <p:nvSpPr>
          <p:cNvPr id="6042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D94A661C-C40B-4C0C-8E2B-486A1FA29829}" type="slidenum">
              <a:rPr lang="en-US" altLang="en-US" sz="1200"/>
              <a:pPr/>
              <a:t>16</a:t>
            </a:fld>
            <a:endParaRPr lang="en-US" altLang="en-US" sz="1200"/>
          </a:p>
        </p:txBody>
      </p:sp>
    </p:spTree>
    <p:extLst>
      <p:ext uri="{BB962C8B-B14F-4D97-AF65-F5344CB8AC3E}">
        <p14:creationId xmlns:p14="http://schemas.microsoft.com/office/powerpoint/2010/main" val="1723106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2C5F6D6C-AE60-4D7C-BF37-8F38FC1E1369}" type="slidenum">
              <a:rPr lang="en-GB"/>
              <a:pPr/>
              <a:t>‹#›</a:t>
            </a:fld>
            <a:endParaRPr lang="en-GB"/>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1BCC258-61F9-4857-B531-6C1768EDB461}"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9B89B93-D5AE-482F-A785-56BE066EE411}"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1295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1671638"/>
            <a:ext cx="4343400" cy="2249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1638"/>
            <a:ext cx="4343400" cy="2249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152400" y="4073525"/>
            <a:ext cx="8839200" cy="2251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231775" y="6423025"/>
            <a:ext cx="8686800" cy="152400"/>
          </a:xfrm>
        </p:spPr>
        <p:txBody>
          <a:bodyPr/>
          <a:lstStyle>
            <a:lvl1pPr>
              <a:defRPr/>
            </a:lvl1pPr>
          </a:lstStyle>
          <a:p>
            <a:fld id="{9100007D-1ED8-48FF-B916-AFE0BA7806AF}"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671638"/>
            <a:ext cx="4343400" cy="4652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1638"/>
            <a:ext cx="4343400" cy="2249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73525"/>
            <a:ext cx="4343400" cy="2251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231775" y="6423025"/>
            <a:ext cx="8686800" cy="152400"/>
          </a:xfrm>
        </p:spPr>
        <p:txBody>
          <a:bodyPr/>
          <a:lstStyle>
            <a:lvl1pPr>
              <a:defRPr/>
            </a:lvl1pPr>
          </a:lstStyle>
          <a:p>
            <a:fld id="{70D552DC-451A-4CE1-96C6-28255A79B9DD}" type="slidenum">
              <a:rPr lang="en-GB"/>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671638"/>
            <a:ext cx="4343400" cy="4652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1638"/>
            <a:ext cx="4343400" cy="4652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231775" y="6423025"/>
            <a:ext cx="8686800" cy="152400"/>
          </a:xfrm>
        </p:spPr>
        <p:txBody>
          <a:bodyPr/>
          <a:lstStyle>
            <a:lvl1pPr>
              <a:defRPr/>
            </a:lvl1pPr>
          </a:lstStyle>
          <a:p>
            <a:fld id="{3AA6BABA-B73F-4C96-B0EC-33697193E13C}"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3612ABD-40C9-418A-A056-70C86155DF51}" type="slidenum">
              <a:rPr lang="en-GB"/>
              <a:pPr/>
              <a:t>‹#›</a:t>
            </a:fld>
            <a:endParaRPr lang="en-GB"/>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902A8323-985B-4A0B-B7BD-49FCBE937D1D}"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671638"/>
            <a:ext cx="4343400" cy="4652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1638"/>
            <a:ext cx="4343400" cy="4652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6AFB6189-EC3B-4EFB-9384-40D6843542A2}"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6AB2B7B8-EBE9-4E79-8984-7722CD6BFE29}"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CEE4AD97-3738-4CC9-A367-CE802EF6547E}"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4BF8A6E-D086-4866-8440-6CBCA79D6163}"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1B5BB88-D4BF-4E14-971E-DF11D05A8289}"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35340D4-E9C9-43C4-AF9B-402DAA0880A9}"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bwMode="auto">
          <a:xfrm>
            <a:off x="152400" y="152400"/>
            <a:ext cx="8839200" cy="1295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35844" name="Rectangle 4"/>
          <p:cNvSpPr>
            <a:spLocks noGrp="1" noChangeArrowheads="1"/>
          </p:cNvSpPr>
          <p:nvPr>
            <p:ph type="body" idx="1"/>
          </p:nvPr>
        </p:nvSpPr>
        <p:spPr bwMode="auto">
          <a:xfrm>
            <a:off x="152400" y="1671638"/>
            <a:ext cx="8839200" cy="46529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p>
        </p:txBody>
      </p:sp>
      <p:sp>
        <p:nvSpPr>
          <p:cNvPr id="35845" name="Rectangle 5"/>
          <p:cNvSpPr>
            <a:spLocks noGrp="1" noChangeArrowheads="1"/>
          </p:cNvSpPr>
          <p:nvPr>
            <p:ph type="sldNum" sz="quarter" idx="4"/>
          </p:nvPr>
        </p:nvSpPr>
        <p:spPr bwMode="auto">
          <a:xfrm>
            <a:off x="231775" y="6423025"/>
            <a:ext cx="86868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buFontTx/>
              <a:buNone/>
              <a:defRPr sz="1100">
                <a:solidFill>
                  <a:srgbClr val="000099"/>
                </a:solidFill>
              </a:defRPr>
            </a:lvl1pPr>
          </a:lstStyle>
          <a:p>
            <a:fld id="{6D3D54B9-A06A-4ACC-83B3-EDF3DAD5C1E3}" type="slidenum">
              <a:rPr lang="en-GB"/>
              <a:pPr/>
              <a:t>‹#›</a:t>
            </a:fld>
            <a:endParaRPr lang="en-GB"/>
          </a:p>
        </p:txBody>
      </p:sp>
      <p:sp>
        <p:nvSpPr>
          <p:cNvPr id="35850" name="Text Box 10"/>
          <p:cNvSpPr txBox="1">
            <a:spLocks noChangeArrowheads="1"/>
          </p:cNvSpPr>
          <p:nvPr userDrawn="1"/>
        </p:nvSpPr>
        <p:spPr bwMode="auto">
          <a:xfrm>
            <a:off x="152400" y="6477000"/>
            <a:ext cx="2286000" cy="168275"/>
          </a:xfrm>
          <a:prstGeom prst="rect">
            <a:avLst/>
          </a:prstGeom>
          <a:solidFill>
            <a:schemeClr val="bg1"/>
          </a:solidFill>
          <a:ln w="9525">
            <a:noFill/>
            <a:miter lim="800000"/>
            <a:headEnd/>
            <a:tailEnd/>
          </a:ln>
          <a:effectLst/>
        </p:spPr>
        <p:txBody>
          <a:bodyPr lIns="0" tIns="0" rIns="0" bIns="0">
            <a:spAutoFit/>
          </a:bodyPr>
          <a:lstStyle/>
          <a:p>
            <a:pPr eaLnBrk="0" hangingPunct="0">
              <a:spcBef>
                <a:spcPct val="0"/>
              </a:spcBef>
              <a:buFontTx/>
              <a:buNone/>
            </a:pPr>
            <a:r>
              <a:rPr lang="en-US" sz="1100" dirty="0" smtClean="0">
                <a:solidFill>
                  <a:schemeClr val="accent2"/>
                </a:solidFill>
              </a:rPr>
              <a:t>L#07—</a:t>
            </a:r>
            <a:r>
              <a:rPr lang="en-US" sz="1100" dirty="0" err="1" smtClean="0">
                <a:solidFill>
                  <a:schemeClr val="accent2"/>
                </a:solidFill>
              </a:rPr>
              <a:t>CptS</a:t>
            </a:r>
            <a:r>
              <a:rPr lang="en-US" sz="1100" dirty="0" smtClean="0">
                <a:solidFill>
                  <a:schemeClr val="accent2"/>
                </a:solidFill>
              </a:rPr>
              <a:t> 443/543, </a:t>
            </a:r>
            <a:r>
              <a:rPr lang="en-US" sz="1100" dirty="0" err="1">
                <a:solidFill>
                  <a:schemeClr val="accent2"/>
                </a:solidFill>
              </a:rPr>
              <a:t>Sp</a:t>
            </a:r>
            <a:r>
              <a:rPr lang="en-US" sz="1100" dirty="0">
                <a:solidFill>
                  <a:schemeClr val="accent2"/>
                </a:solidFill>
              </a:rPr>
              <a:t> </a:t>
            </a:r>
            <a:r>
              <a:rPr lang="en-US" sz="1100" dirty="0" smtClean="0">
                <a:solidFill>
                  <a:schemeClr val="accent2"/>
                </a:solidFill>
              </a:rPr>
              <a:t>17</a:t>
            </a:r>
            <a:endParaRPr lang="en-US" sz="1100" dirty="0">
              <a:solidFill>
                <a:schemeClr val="accent2"/>
              </a:solidFill>
            </a:endParaRPr>
          </a:p>
        </p:txBody>
      </p:sp>
      <p:sp>
        <p:nvSpPr>
          <p:cNvPr id="35851" name="Text Box 11"/>
          <p:cNvSpPr txBox="1">
            <a:spLocks noChangeArrowheads="1"/>
          </p:cNvSpPr>
          <p:nvPr userDrawn="1"/>
        </p:nvSpPr>
        <p:spPr bwMode="auto">
          <a:xfrm>
            <a:off x="6858000" y="6477000"/>
            <a:ext cx="2133600" cy="168275"/>
          </a:xfrm>
          <a:prstGeom prst="rect">
            <a:avLst/>
          </a:prstGeom>
          <a:solidFill>
            <a:schemeClr val="bg1"/>
          </a:solidFill>
          <a:ln w="9525">
            <a:noFill/>
            <a:miter lim="800000"/>
            <a:headEnd/>
            <a:tailEnd/>
          </a:ln>
          <a:effectLst/>
        </p:spPr>
        <p:txBody>
          <a:bodyPr lIns="0" tIns="0" rIns="0" bIns="0">
            <a:spAutoFit/>
          </a:bodyPr>
          <a:lstStyle/>
          <a:p>
            <a:pPr algn="r" eaLnBrk="0" hangingPunct="0">
              <a:spcBef>
                <a:spcPct val="0"/>
              </a:spcBef>
              <a:buFontTx/>
              <a:buNone/>
            </a:pPr>
            <a:r>
              <a:rPr lang="en-US" sz="1100" dirty="0" smtClean="0">
                <a:solidFill>
                  <a:schemeClr val="accent2"/>
                </a:solidFill>
              </a:rPr>
              <a:t>1/31/17</a:t>
            </a:r>
            <a:endParaRPr lang="en-US" sz="1100" dirty="0">
              <a:solidFill>
                <a:schemeClr val="accent2"/>
              </a:solidFill>
            </a:endParaRPr>
          </a:p>
        </p:txBody>
      </p:sp>
      <p:sp>
        <p:nvSpPr>
          <p:cNvPr id="35852" name="Line 12"/>
          <p:cNvSpPr>
            <a:spLocks noChangeShapeType="1"/>
          </p:cNvSpPr>
          <p:nvPr userDrawn="1"/>
        </p:nvSpPr>
        <p:spPr bwMode="auto">
          <a:xfrm>
            <a:off x="30163" y="1524000"/>
            <a:ext cx="9083675" cy="0"/>
          </a:xfrm>
          <a:prstGeom prst="line">
            <a:avLst/>
          </a:prstGeom>
          <a:noFill/>
          <a:ln w="38100">
            <a:solidFill>
              <a:schemeClr val="accent2"/>
            </a:solidFill>
            <a:round/>
            <a:headEnd/>
            <a:tailEnd/>
          </a:ln>
          <a:effectLst/>
        </p:spPr>
        <p:txBody>
          <a:bodyPr/>
          <a:lstStyle/>
          <a:p>
            <a:endParaRPr lang="en-US"/>
          </a:p>
        </p:txBody>
      </p:sp>
      <p:sp>
        <p:nvSpPr>
          <p:cNvPr id="35854" name="Line 14"/>
          <p:cNvSpPr>
            <a:spLocks noChangeShapeType="1"/>
          </p:cNvSpPr>
          <p:nvPr userDrawn="1"/>
        </p:nvSpPr>
        <p:spPr bwMode="auto">
          <a:xfrm flipV="1">
            <a:off x="-6350" y="26988"/>
            <a:ext cx="9132888" cy="0"/>
          </a:xfrm>
          <a:prstGeom prst="line">
            <a:avLst/>
          </a:prstGeom>
          <a:noFill/>
          <a:ln w="76200">
            <a:solidFill>
              <a:schemeClr val="accent2"/>
            </a:solidFill>
            <a:round/>
            <a:headEnd/>
            <a:tailEnd/>
          </a:ln>
          <a:effectLst/>
        </p:spPr>
        <p:txBody>
          <a:bodyPr/>
          <a:lstStyle/>
          <a:p>
            <a:endParaRPr lang="en-US"/>
          </a:p>
        </p:txBody>
      </p:sp>
      <p:sp>
        <p:nvSpPr>
          <p:cNvPr id="35855" name="Line 15"/>
          <p:cNvSpPr>
            <a:spLocks noChangeShapeType="1"/>
          </p:cNvSpPr>
          <p:nvPr userDrawn="1"/>
        </p:nvSpPr>
        <p:spPr bwMode="auto">
          <a:xfrm flipV="1">
            <a:off x="-7938" y="6832600"/>
            <a:ext cx="9132888" cy="0"/>
          </a:xfrm>
          <a:prstGeom prst="line">
            <a:avLst/>
          </a:prstGeom>
          <a:noFill/>
          <a:ln w="76200">
            <a:solidFill>
              <a:schemeClr val="accent2"/>
            </a:solidFill>
            <a:round/>
            <a:headEnd/>
            <a:tailEnd/>
          </a:ln>
          <a:effectLst/>
        </p:spPr>
        <p:txBody>
          <a:bodyPr/>
          <a:lstStyle/>
          <a:p>
            <a:endParaRPr lang="en-US"/>
          </a:p>
        </p:txBody>
      </p:sp>
      <p:sp>
        <p:nvSpPr>
          <p:cNvPr id="35857" name="Line 17"/>
          <p:cNvSpPr>
            <a:spLocks noChangeShapeType="1"/>
          </p:cNvSpPr>
          <p:nvPr userDrawn="1"/>
        </p:nvSpPr>
        <p:spPr bwMode="auto">
          <a:xfrm rot="16200000" flipV="1">
            <a:off x="-3422649" y="3454400"/>
            <a:ext cx="6858000" cy="3175"/>
          </a:xfrm>
          <a:prstGeom prst="line">
            <a:avLst/>
          </a:prstGeom>
          <a:noFill/>
          <a:ln w="76200">
            <a:solidFill>
              <a:schemeClr val="accent2"/>
            </a:solidFill>
            <a:round/>
            <a:headEnd/>
            <a:tailEnd/>
          </a:ln>
          <a:effectLst/>
        </p:spPr>
        <p:txBody>
          <a:bodyPr/>
          <a:lstStyle/>
          <a:p>
            <a:endParaRPr lang="en-US"/>
          </a:p>
        </p:txBody>
      </p:sp>
      <p:sp>
        <p:nvSpPr>
          <p:cNvPr id="35859" name="Line 19"/>
          <p:cNvSpPr>
            <a:spLocks noChangeShapeType="1"/>
          </p:cNvSpPr>
          <p:nvPr userDrawn="1"/>
        </p:nvSpPr>
        <p:spPr bwMode="auto">
          <a:xfrm rot="5400000" flipH="1" flipV="1">
            <a:off x="5688807" y="3431381"/>
            <a:ext cx="6864350" cy="4763"/>
          </a:xfrm>
          <a:prstGeom prst="line">
            <a:avLst/>
          </a:prstGeom>
          <a:noFill/>
          <a:ln w="76200">
            <a:solidFill>
              <a:schemeClr val="accent2"/>
            </a:solidFill>
            <a:round/>
            <a:headEnd/>
            <a:tailEnd/>
          </a:ln>
          <a:effectLst/>
        </p:spPr>
        <p:txBody>
          <a:bodyPr/>
          <a:lstStyle/>
          <a:p>
            <a:endParaRPr lang="en-US"/>
          </a:p>
        </p:txBody>
      </p:sp>
      <p:sp>
        <p:nvSpPr>
          <p:cNvPr id="35860" name="Line 20"/>
          <p:cNvSpPr>
            <a:spLocks noChangeShapeType="1"/>
          </p:cNvSpPr>
          <p:nvPr userDrawn="1"/>
        </p:nvSpPr>
        <p:spPr bwMode="auto">
          <a:xfrm>
            <a:off x="19050" y="6437313"/>
            <a:ext cx="9083675" cy="0"/>
          </a:xfrm>
          <a:prstGeom prst="line">
            <a:avLst/>
          </a:prstGeom>
          <a:noFill/>
          <a:ln w="12700">
            <a:solidFill>
              <a:schemeClr val="accent2"/>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iming>
    <p:tnLst>
      <p:par>
        <p:cTn id="1" dur="indefinite" restart="never" nodeType="tmRoot"/>
      </p:par>
    </p:tnLst>
  </p:timing>
  <p:hf hdr="0" ftr="0" dt="0"/>
  <p:txStyles>
    <p:titleStyle>
      <a:lvl1pPr algn="ctr" rtl="0" fontAlgn="base">
        <a:spcBef>
          <a:spcPct val="0"/>
        </a:spcBef>
        <a:spcAft>
          <a:spcPct val="0"/>
        </a:spcAft>
        <a:defRPr sz="4000">
          <a:solidFill>
            <a:srgbClr val="000099"/>
          </a:solidFill>
          <a:latin typeface="+mj-lt"/>
          <a:ea typeface="+mj-ea"/>
          <a:cs typeface="+mj-cs"/>
        </a:defRPr>
      </a:lvl1pPr>
      <a:lvl2pPr algn="ctr" rtl="0" fontAlgn="base">
        <a:spcBef>
          <a:spcPct val="0"/>
        </a:spcBef>
        <a:spcAft>
          <a:spcPct val="0"/>
        </a:spcAft>
        <a:defRPr sz="4000">
          <a:solidFill>
            <a:srgbClr val="000099"/>
          </a:solidFill>
          <a:latin typeface="Verdana" pitchFamily="34" charset="0"/>
        </a:defRPr>
      </a:lvl2pPr>
      <a:lvl3pPr algn="ctr" rtl="0" fontAlgn="base">
        <a:spcBef>
          <a:spcPct val="0"/>
        </a:spcBef>
        <a:spcAft>
          <a:spcPct val="0"/>
        </a:spcAft>
        <a:defRPr sz="4000">
          <a:solidFill>
            <a:srgbClr val="000099"/>
          </a:solidFill>
          <a:latin typeface="Verdana" pitchFamily="34" charset="0"/>
        </a:defRPr>
      </a:lvl3pPr>
      <a:lvl4pPr algn="ctr" rtl="0" fontAlgn="base">
        <a:spcBef>
          <a:spcPct val="0"/>
        </a:spcBef>
        <a:spcAft>
          <a:spcPct val="0"/>
        </a:spcAft>
        <a:defRPr sz="4000">
          <a:solidFill>
            <a:srgbClr val="000099"/>
          </a:solidFill>
          <a:latin typeface="Verdana" pitchFamily="34" charset="0"/>
        </a:defRPr>
      </a:lvl4pPr>
      <a:lvl5pPr algn="ctr" rtl="0" fontAlgn="base">
        <a:spcBef>
          <a:spcPct val="0"/>
        </a:spcBef>
        <a:spcAft>
          <a:spcPct val="0"/>
        </a:spcAft>
        <a:defRPr sz="4000">
          <a:solidFill>
            <a:srgbClr val="000099"/>
          </a:solidFill>
          <a:latin typeface="Verdana" pitchFamily="34" charset="0"/>
        </a:defRPr>
      </a:lvl5pPr>
      <a:lvl6pPr marL="457200" algn="ctr" rtl="0" fontAlgn="base">
        <a:spcBef>
          <a:spcPct val="0"/>
        </a:spcBef>
        <a:spcAft>
          <a:spcPct val="0"/>
        </a:spcAft>
        <a:defRPr sz="4000">
          <a:solidFill>
            <a:srgbClr val="000099"/>
          </a:solidFill>
          <a:latin typeface="Verdana" pitchFamily="34" charset="0"/>
        </a:defRPr>
      </a:lvl6pPr>
      <a:lvl7pPr marL="914400" algn="ctr" rtl="0" fontAlgn="base">
        <a:spcBef>
          <a:spcPct val="0"/>
        </a:spcBef>
        <a:spcAft>
          <a:spcPct val="0"/>
        </a:spcAft>
        <a:defRPr sz="4000">
          <a:solidFill>
            <a:srgbClr val="000099"/>
          </a:solidFill>
          <a:latin typeface="Verdana" pitchFamily="34" charset="0"/>
        </a:defRPr>
      </a:lvl7pPr>
      <a:lvl8pPr marL="1371600" algn="ctr" rtl="0" fontAlgn="base">
        <a:spcBef>
          <a:spcPct val="0"/>
        </a:spcBef>
        <a:spcAft>
          <a:spcPct val="0"/>
        </a:spcAft>
        <a:defRPr sz="4000">
          <a:solidFill>
            <a:srgbClr val="000099"/>
          </a:solidFill>
          <a:latin typeface="Verdana" pitchFamily="34" charset="0"/>
        </a:defRPr>
      </a:lvl8pPr>
      <a:lvl9pPr marL="1828800" algn="ctr" rtl="0" fontAlgn="base">
        <a:spcBef>
          <a:spcPct val="0"/>
        </a:spcBef>
        <a:spcAft>
          <a:spcPct val="0"/>
        </a:spcAft>
        <a:defRPr sz="4000">
          <a:solidFill>
            <a:srgbClr val="000099"/>
          </a:solidFill>
          <a:latin typeface="Verdana"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6.png"/><Relationship Id="rId4"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0"/>
            <a:ext cx="9296400" cy="1447800"/>
          </a:xfrm>
        </p:spPr>
        <p:txBody>
          <a:bodyPr/>
          <a:lstStyle/>
          <a:p>
            <a:r>
              <a:rPr lang="en-GB" sz="3600" dirty="0"/>
              <a:t/>
            </a:r>
            <a:br>
              <a:rPr lang="en-GB" sz="3600" dirty="0"/>
            </a:br>
            <a:r>
              <a:rPr lang="en-GB" sz="3600" dirty="0" smtClean="0"/>
              <a:t>Human Perception (Part 2)</a:t>
            </a:r>
            <a:r>
              <a:rPr lang="en-GB" sz="3600" dirty="0"/>
              <a:t/>
            </a:r>
            <a:br>
              <a:rPr lang="en-GB" sz="3600" dirty="0"/>
            </a:br>
            <a:r>
              <a:rPr lang="en-GB" sz="3600" i="1" dirty="0" smtClean="0"/>
              <a:t>(Johnson 4-6)</a:t>
            </a:r>
            <a:r>
              <a:rPr lang="en-GB" sz="3600" i="1" dirty="0"/>
              <a:t/>
            </a:r>
            <a:br>
              <a:rPr lang="en-GB" sz="3600" i="1" dirty="0"/>
            </a:br>
            <a:endParaRPr lang="en-GB" sz="3600" i="1" dirty="0"/>
          </a:p>
        </p:txBody>
      </p:sp>
      <p:pic>
        <p:nvPicPr>
          <p:cNvPr id="7170" name="Picture 2" descr="10 Limits to Human Perception ... and How They Shape Your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981200"/>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19200" y="5486400"/>
            <a:ext cx="6172200" cy="461665"/>
          </a:xfrm>
          <a:prstGeom prst="rect">
            <a:avLst/>
          </a:prstGeom>
        </p:spPr>
        <p:txBody>
          <a:bodyPr wrap="square">
            <a:spAutoFit/>
          </a:bodyPr>
          <a:lstStyle/>
          <a:p>
            <a:pPr>
              <a:buNone/>
            </a:pPr>
            <a:r>
              <a:rPr lang="en-US" sz="1200" dirty="0"/>
              <a:t>http://io9.gizmodo.com/5926643/10-fundamental-limits-to-human-perception----and-how-they-shape-your-world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Question #1</a:t>
            </a:r>
            <a:endParaRPr lang="en-US" dirty="0"/>
          </a:p>
        </p:txBody>
      </p:sp>
      <p:sp>
        <p:nvSpPr>
          <p:cNvPr id="3" name="Content Placeholder 2"/>
          <p:cNvSpPr>
            <a:spLocks noGrp="1"/>
          </p:cNvSpPr>
          <p:nvPr>
            <p:ph idx="1"/>
          </p:nvPr>
        </p:nvSpPr>
        <p:spPr/>
        <p:txBody>
          <a:bodyPr/>
          <a:lstStyle/>
          <a:p>
            <a:pPr marL="0" indent="0">
              <a:buNone/>
            </a:pPr>
            <a:r>
              <a:rPr lang="en-US" dirty="0" smtClean="0"/>
              <a:t>Our vision is optimized to see</a:t>
            </a:r>
          </a:p>
          <a:p>
            <a:pPr marL="514350" indent="-514350">
              <a:buAutoNum type="alphaUcPeriod"/>
            </a:pPr>
            <a:r>
              <a:rPr lang="en-US" dirty="0" smtClean="0"/>
              <a:t>Color</a:t>
            </a:r>
          </a:p>
          <a:p>
            <a:pPr marL="514350" indent="-514350">
              <a:buAutoNum type="alphaUcPeriod"/>
            </a:pPr>
            <a:r>
              <a:rPr lang="en-US" dirty="0" smtClean="0"/>
              <a:t>Contrast</a:t>
            </a:r>
          </a:p>
          <a:p>
            <a:pPr marL="514350" indent="-514350">
              <a:buAutoNum type="alphaUcPeriod"/>
            </a:pPr>
            <a:r>
              <a:rPr lang="en-US" dirty="0" smtClean="0"/>
              <a:t>Both are equally optimized</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10</a:t>
            </a:fld>
            <a:endParaRPr lang="en-GB"/>
          </a:p>
        </p:txBody>
      </p:sp>
    </p:spTree>
    <p:extLst>
      <p:ext uri="{BB962C8B-B14F-4D97-AF65-F5344CB8AC3E}">
        <p14:creationId xmlns:p14="http://schemas.microsoft.com/office/powerpoint/2010/main" val="639592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Question #2	</a:t>
            </a:r>
            <a:endParaRPr lang="en-US" dirty="0"/>
          </a:p>
        </p:txBody>
      </p:sp>
      <p:sp>
        <p:nvSpPr>
          <p:cNvPr id="3" name="Content Placeholder 2"/>
          <p:cNvSpPr>
            <a:spLocks noGrp="1"/>
          </p:cNvSpPr>
          <p:nvPr>
            <p:ph idx="1"/>
          </p:nvPr>
        </p:nvSpPr>
        <p:spPr/>
        <p:txBody>
          <a:bodyPr/>
          <a:lstStyle/>
          <a:p>
            <a:pPr marL="0" indent="0">
              <a:buNone/>
            </a:pPr>
            <a:r>
              <a:rPr lang="en-US" dirty="0" smtClean="0"/>
              <a:t>Which of the following is used to help us see color?</a:t>
            </a:r>
          </a:p>
          <a:p>
            <a:pPr marL="514350" indent="-514350">
              <a:buAutoNum type="alphaUcPeriod"/>
            </a:pPr>
            <a:r>
              <a:rPr lang="en-US" dirty="0" smtClean="0"/>
              <a:t>Rods</a:t>
            </a:r>
          </a:p>
          <a:p>
            <a:pPr marL="514350" indent="-514350">
              <a:buAutoNum type="alphaUcPeriod"/>
            </a:pPr>
            <a:r>
              <a:rPr lang="en-US" dirty="0" smtClean="0"/>
              <a:t>Cones</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11</a:t>
            </a:fld>
            <a:endParaRPr lang="en-GB"/>
          </a:p>
        </p:txBody>
      </p:sp>
    </p:spTree>
    <p:extLst>
      <p:ext uri="{BB962C8B-B14F-4D97-AF65-F5344CB8AC3E}">
        <p14:creationId xmlns:p14="http://schemas.microsoft.com/office/powerpoint/2010/main" val="15724134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Question #3: </a:t>
            </a:r>
            <a:r>
              <a:rPr lang="en-US" dirty="0" smtClean="0"/>
              <a:t/>
            </a:r>
            <a:br>
              <a:rPr lang="en-US" dirty="0" smtClean="0"/>
            </a:br>
            <a:r>
              <a:rPr lang="en-US" dirty="0" smtClean="0"/>
              <a:t>Which is better, and why?</a:t>
            </a:r>
            <a:endParaRPr lang="en-US" dirty="0"/>
          </a:p>
        </p:txBody>
      </p:sp>
      <p:sp>
        <p:nvSpPr>
          <p:cNvPr id="3" name="Content Placeholder 2"/>
          <p:cNvSpPr>
            <a:spLocks noGrp="1"/>
          </p:cNvSpPr>
          <p:nvPr>
            <p:ph idx="1"/>
          </p:nvPr>
        </p:nvSpPr>
        <p:spPr/>
        <p:txBody>
          <a:bodyPr/>
          <a:lstStyle/>
          <a:p>
            <a:pPr marL="0" indent="0">
              <a:buNone/>
            </a:pPr>
            <a:r>
              <a:rPr lang="en-US" dirty="0" smtClean="0"/>
              <a:t>A.                            B.  </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12</a:t>
            </a:fld>
            <a:endParaRPr lang="en-GB"/>
          </a:p>
        </p:txBody>
      </p:sp>
      <p:pic>
        <p:nvPicPr>
          <p:cNvPr id="5" name="Picture 4"/>
          <p:cNvPicPr>
            <a:picLocks noChangeAspect="1"/>
          </p:cNvPicPr>
          <p:nvPr/>
        </p:nvPicPr>
        <p:blipFill>
          <a:blip r:embed="rId2"/>
          <a:stretch>
            <a:fillRect/>
          </a:stretch>
        </p:blipFill>
        <p:spPr>
          <a:xfrm>
            <a:off x="768886" y="1675310"/>
            <a:ext cx="3771900" cy="2781300"/>
          </a:xfrm>
          <a:prstGeom prst="rect">
            <a:avLst/>
          </a:prstGeom>
        </p:spPr>
      </p:pic>
      <p:pic>
        <p:nvPicPr>
          <p:cNvPr id="6" name="Picture 5"/>
          <p:cNvPicPr>
            <a:picLocks noChangeAspect="1"/>
          </p:cNvPicPr>
          <p:nvPr/>
        </p:nvPicPr>
        <p:blipFill>
          <a:blip r:embed="rId3"/>
          <a:stretch>
            <a:fillRect/>
          </a:stretch>
        </p:blipFill>
        <p:spPr>
          <a:xfrm>
            <a:off x="5157272" y="2142035"/>
            <a:ext cx="3705225" cy="2314575"/>
          </a:xfrm>
          <a:prstGeom prst="rect">
            <a:avLst/>
          </a:prstGeom>
        </p:spPr>
      </p:pic>
    </p:spTree>
    <p:extLst>
      <p:ext uri="{BB962C8B-B14F-4D97-AF65-F5344CB8AC3E}">
        <p14:creationId xmlns:p14="http://schemas.microsoft.com/office/powerpoint/2010/main" val="56410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sz="3200" dirty="0" smtClean="0">
                <a:ea typeface="ＭＳ Ｐゴシック" charset="-128"/>
              </a:rPr>
              <a:t>Reading Question #4: Is the highlighting color of item 2 a good choice? Why or why not? </a:t>
            </a:r>
            <a:endParaRPr lang="en-US" altLang="en-US" sz="3200" dirty="0" smtClean="0">
              <a:ea typeface="ＭＳ Ｐゴシック" charset="-128"/>
            </a:endParaRPr>
          </a:p>
        </p:txBody>
      </p:sp>
      <p:sp>
        <p:nvSpPr>
          <p:cNvPr id="67587" name="Content Placeholder 11"/>
          <p:cNvSpPr>
            <a:spLocks noGrp="1"/>
          </p:cNvSpPr>
          <p:nvPr>
            <p:ph idx="1"/>
          </p:nvPr>
        </p:nvSpPr>
        <p:spPr/>
        <p:txBody>
          <a:bodyPr/>
          <a:lstStyle/>
          <a:p>
            <a:pPr marL="514350" indent="-514350">
              <a:buAutoNum type="alphaUcPeriod"/>
            </a:pPr>
            <a:endParaRPr lang="en-US" altLang="en-US" dirty="0" smtClean="0">
              <a:ea typeface="ＭＳ Ｐゴシック" charset="-128"/>
            </a:endParaRPr>
          </a:p>
          <a:p>
            <a:pPr marL="514350" indent="-514350">
              <a:buAutoNum type="alphaUcPeriod"/>
            </a:pPr>
            <a:endParaRPr lang="en-US" altLang="en-US" dirty="0">
              <a:ea typeface="ＭＳ Ｐゴシック" charset="-128"/>
            </a:endParaRPr>
          </a:p>
          <a:p>
            <a:pPr marL="0" indent="0">
              <a:buNone/>
            </a:pPr>
            <a:endParaRPr lang="en-US" altLang="en-US" dirty="0">
              <a:ea typeface="ＭＳ Ｐゴシック" charset="-128"/>
            </a:endParaRPr>
          </a:p>
          <a:p>
            <a:pPr marL="514350" indent="-514350">
              <a:buAutoNum type="alphaUcPeriod"/>
            </a:pPr>
            <a:r>
              <a:rPr lang="en-US" altLang="en-US" dirty="0" smtClean="0">
                <a:ea typeface="ＭＳ Ｐゴシック" charset="-128"/>
              </a:rPr>
              <a:t>Yes</a:t>
            </a:r>
          </a:p>
          <a:p>
            <a:pPr marL="514350" indent="-514350">
              <a:buAutoNum type="alphaUcPeriod"/>
            </a:pPr>
            <a:r>
              <a:rPr lang="en-US" altLang="en-US" dirty="0" smtClean="0">
                <a:ea typeface="ＭＳ Ｐゴシック" charset="-128"/>
              </a:rPr>
              <a:t>No</a:t>
            </a:r>
            <a:endParaRPr lang="en-US" altLang="en-US" dirty="0" smtClean="0">
              <a:ea typeface="ＭＳ Ｐゴシック" charset="-128"/>
            </a:endParaRPr>
          </a:p>
        </p:txBody>
      </p:sp>
      <p:pic>
        <p:nvPicPr>
          <p:cNvPr id="67589" name="Picture 6" descr="itn.net-subtle colors1.gif                                     0004EAD5Macintosh HD                   ABA781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 y="1671638"/>
            <a:ext cx="76835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0599" name="Picture 7" descr="itn.net-subtle colors2.gif                                     0004EAD5Macintosh HD                   ABA781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 y="1671638"/>
            <a:ext cx="774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886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30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Reading Question #5: People who are color blind can see colors</a:t>
            </a:r>
            <a:endParaRPr lang="en-US" sz="3600" dirty="0"/>
          </a:p>
        </p:txBody>
      </p:sp>
      <p:sp>
        <p:nvSpPr>
          <p:cNvPr id="3" name="Content Placeholder 2"/>
          <p:cNvSpPr>
            <a:spLocks noGrp="1"/>
          </p:cNvSpPr>
          <p:nvPr>
            <p:ph idx="1"/>
          </p:nvPr>
        </p:nvSpPr>
        <p:spPr/>
        <p:txBody>
          <a:bodyPr/>
          <a:lstStyle/>
          <a:p>
            <a:pPr marL="514350" indent="-514350">
              <a:buAutoNum type="alphaUcPeriod"/>
            </a:pPr>
            <a:r>
              <a:rPr lang="en-US" dirty="0" smtClean="0"/>
              <a:t>True</a:t>
            </a:r>
          </a:p>
          <a:p>
            <a:pPr marL="514350" indent="-514350">
              <a:buAutoNum type="alphaUcPeriod"/>
            </a:pPr>
            <a:r>
              <a:rPr lang="en-US" dirty="0" smtClean="0"/>
              <a:t>False</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14</a:t>
            </a:fld>
            <a:endParaRPr lang="en-GB"/>
          </a:p>
        </p:txBody>
      </p:sp>
    </p:spTree>
    <p:extLst>
      <p:ext uri="{BB962C8B-B14F-4D97-AF65-F5344CB8AC3E}">
        <p14:creationId xmlns:p14="http://schemas.microsoft.com/office/powerpoint/2010/main" val="381202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color vision work?</a:t>
            </a:r>
            <a:endParaRPr lang="en-US" dirty="0"/>
          </a:p>
        </p:txBody>
      </p:sp>
      <p:sp>
        <p:nvSpPr>
          <p:cNvPr id="3" name="Content Placeholder 2"/>
          <p:cNvSpPr>
            <a:spLocks noGrp="1"/>
          </p:cNvSpPr>
          <p:nvPr>
            <p:ph idx="1"/>
          </p:nvPr>
        </p:nvSpPr>
        <p:spPr>
          <a:xfrm>
            <a:off x="152400" y="1671638"/>
            <a:ext cx="3810000" cy="4652962"/>
          </a:xfrm>
        </p:spPr>
        <p:txBody>
          <a:bodyPr/>
          <a:lstStyle/>
          <a:p>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15</a:t>
            </a:fld>
            <a:endParaRPr lang="en-GB"/>
          </a:p>
        </p:txBody>
      </p:sp>
      <p:pic>
        <p:nvPicPr>
          <p:cNvPr id="63490" name="Picture 2" descr="http://webvision.med.utah.edu/imageswv/Sagsche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30251"/>
            <a:ext cx="7162800" cy="47357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6553200" y="1905000"/>
            <a:ext cx="1066800" cy="28194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6" name="TextBox 5"/>
          <p:cNvSpPr txBox="1"/>
          <p:nvPr/>
        </p:nvSpPr>
        <p:spPr>
          <a:xfrm>
            <a:off x="5943600" y="4781439"/>
            <a:ext cx="2517775" cy="400110"/>
          </a:xfrm>
          <a:prstGeom prst="rect">
            <a:avLst/>
          </a:prstGeom>
          <a:noFill/>
        </p:spPr>
        <p:txBody>
          <a:bodyPr wrap="square" rtlCol="0">
            <a:spAutoFit/>
          </a:bodyPr>
          <a:lstStyle/>
          <a:p>
            <a:pPr>
              <a:buNone/>
            </a:pPr>
            <a:r>
              <a:rPr lang="en-US" sz="2000" dirty="0" smtClean="0"/>
              <a:t>Rods and Cones</a:t>
            </a:r>
            <a:endParaRPr lang="en-US" sz="2000" dirty="0"/>
          </a:p>
        </p:txBody>
      </p:sp>
      <p:sp>
        <p:nvSpPr>
          <p:cNvPr id="7" name="Rectangle 6"/>
          <p:cNvSpPr/>
          <p:nvPr/>
        </p:nvSpPr>
        <p:spPr>
          <a:xfrm>
            <a:off x="301625" y="5809730"/>
            <a:ext cx="7778750" cy="584775"/>
          </a:xfrm>
          <a:prstGeom prst="rect">
            <a:avLst/>
          </a:prstGeom>
          <a:solidFill>
            <a:schemeClr val="bg1"/>
          </a:solidFill>
        </p:spPr>
        <p:txBody>
          <a:bodyPr wrap="square">
            <a:spAutoFit/>
          </a:bodyPr>
          <a:lstStyle/>
          <a:p>
            <a:pPr>
              <a:buNone/>
            </a:pPr>
            <a:r>
              <a:rPr lang="en-US" sz="1600" dirty="0"/>
              <a:t>http://webvision.med.utah.edu/book/part-i-foundations/simple-anatomy-of-the-retina/</a:t>
            </a:r>
          </a:p>
        </p:txBody>
      </p:sp>
    </p:spTree>
    <p:extLst>
      <p:ext uri="{BB962C8B-B14F-4D97-AF65-F5344CB8AC3E}">
        <p14:creationId xmlns:p14="http://schemas.microsoft.com/office/powerpoint/2010/main" val="706701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4"/>
          <p:cNvSpPr>
            <a:spLocks noGrp="1"/>
          </p:cNvSpPr>
          <p:nvPr>
            <p:ph type="sldNum" sz="quarter" idx="4294967295"/>
          </p:nvPr>
        </p:nvSpPr>
        <p:spPr>
          <a:xfrm>
            <a:off x="4558229" y="6467474"/>
            <a:ext cx="1905000" cy="3190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pPr>
              <a:buNone/>
            </a:pPr>
            <a:fld id="{C6F8CF18-CFB7-4B4C-8C17-5B837626D12D}" type="slidenum">
              <a:rPr lang="en-US" altLang="en-US" sz="1400" b="0">
                <a:solidFill>
                  <a:schemeClr val="bg2"/>
                </a:solidFill>
                <a:latin typeface="Arial" panose="020B0604020202020204" pitchFamily="34" charset="0"/>
              </a:rPr>
              <a:pPr>
                <a:buNone/>
              </a:pPr>
              <a:t>16</a:t>
            </a:fld>
            <a:endParaRPr lang="en-US" altLang="en-US" sz="1400" b="0" dirty="0">
              <a:solidFill>
                <a:schemeClr val="bg2"/>
              </a:solidFill>
              <a:latin typeface="Arial" panose="020B0604020202020204" pitchFamily="34" charset="0"/>
            </a:endParaRPr>
          </a:p>
        </p:txBody>
      </p:sp>
      <p:sp>
        <p:nvSpPr>
          <p:cNvPr id="59395" name="Rectangle 2"/>
          <p:cNvSpPr>
            <a:spLocks noGrp="1" noChangeArrowheads="1"/>
          </p:cNvSpPr>
          <p:nvPr>
            <p:ph type="title"/>
          </p:nvPr>
        </p:nvSpPr>
        <p:spPr/>
        <p:txBody>
          <a:bodyPr/>
          <a:lstStyle/>
          <a:p>
            <a:r>
              <a:rPr lang="en-US" altLang="en-US" smtClean="0">
                <a:ea typeface="ＭＳ Ｐゴシック" charset="-128"/>
              </a:rPr>
              <a:t>Our Color Vision is Limited</a:t>
            </a:r>
          </a:p>
        </p:txBody>
      </p:sp>
      <p:sp>
        <p:nvSpPr>
          <p:cNvPr id="59396" name="Rectangle 3"/>
          <p:cNvSpPr>
            <a:spLocks noGrp="1" noChangeArrowheads="1"/>
          </p:cNvSpPr>
          <p:nvPr>
            <p:ph type="body" idx="1"/>
          </p:nvPr>
        </p:nvSpPr>
        <p:spPr/>
        <p:txBody>
          <a:bodyPr/>
          <a:lstStyle/>
          <a:p>
            <a:pPr>
              <a:lnSpc>
                <a:spcPct val="90000"/>
              </a:lnSpc>
            </a:pPr>
            <a:r>
              <a:rPr lang="en-US" altLang="en-US" smtClean="0">
                <a:ea typeface="ＭＳ Ｐゴシック" charset="-128"/>
              </a:rPr>
              <a:t>Our color vision is based on </a:t>
            </a:r>
            <a:r>
              <a:rPr lang="en-US" altLang="en-US" i="1" smtClean="0">
                <a:ea typeface="ＭＳ Ｐゴシック" charset="-128"/>
              </a:rPr>
              <a:t>differences</a:t>
            </a:r>
          </a:p>
        </p:txBody>
      </p:sp>
      <p:pic>
        <p:nvPicPr>
          <p:cNvPr id="59397" name="Picture 17" descr="ColorSensitivityGrap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675" y="2286000"/>
            <a:ext cx="79994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98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brain combine cones to allow us to see color?</a:t>
            </a:r>
            <a:endParaRPr lang="en-US" dirty="0"/>
          </a:p>
        </p:txBody>
      </p:sp>
      <p:sp>
        <p:nvSpPr>
          <p:cNvPr id="3" name="Content Placeholder 2"/>
          <p:cNvSpPr>
            <a:spLocks noGrp="1"/>
          </p:cNvSpPr>
          <p:nvPr>
            <p:ph idx="1"/>
          </p:nvPr>
        </p:nvSpPr>
        <p:spPr>
          <a:xfrm>
            <a:off x="0" y="1608931"/>
            <a:ext cx="5181600" cy="4652962"/>
          </a:xfrm>
        </p:spPr>
        <p:txBody>
          <a:bodyPr/>
          <a:lstStyle/>
          <a:p>
            <a:r>
              <a:rPr lang="en-US" sz="2000" dirty="0" smtClean="0"/>
              <a:t>By Subtraction!</a:t>
            </a:r>
          </a:p>
          <a:p>
            <a:pPr lvl="1"/>
            <a:r>
              <a:rPr lang="en-US" sz="2000" dirty="0" smtClean="0">
                <a:solidFill>
                  <a:srgbClr val="FF0000"/>
                </a:solidFill>
              </a:rPr>
              <a:t>Red</a:t>
            </a:r>
            <a:r>
              <a:rPr lang="en-US" sz="2000" dirty="0" smtClean="0"/>
              <a:t>-</a:t>
            </a:r>
            <a:r>
              <a:rPr lang="en-US" sz="2000" dirty="0" smtClean="0">
                <a:solidFill>
                  <a:schemeClr val="accent5">
                    <a:lumMod val="50000"/>
                  </a:schemeClr>
                </a:solidFill>
              </a:rPr>
              <a:t>green</a:t>
            </a:r>
            <a:r>
              <a:rPr lang="en-US" sz="2000" dirty="0" smtClean="0"/>
              <a:t> difference signal channel computes difference in signals from medium- low-frequency cones</a:t>
            </a:r>
          </a:p>
          <a:p>
            <a:pPr lvl="1"/>
            <a:r>
              <a:rPr lang="en-US" sz="2000" dirty="0" smtClean="0">
                <a:solidFill>
                  <a:srgbClr val="FFFF00"/>
                </a:solidFill>
              </a:rPr>
              <a:t>Yellow</a:t>
            </a:r>
            <a:r>
              <a:rPr lang="en-US" sz="2000" dirty="0" smtClean="0"/>
              <a:t>-</a:t>
            </a:r>
            <a:r>
              <a:rPr lang="en-US" sz="2000" dirty="0" smtClean="0">
                <a:solidFill>
                  <a:schemeClr val="accent2"/>
                </a:solidFill>
              </a:rPr>
              <a:t>blue</a:t>
            </a:r>
            <a:r>
              <a:rPr lang="en-US" sz="2000" dirty="0" smtClean="0"/>
              <a:t> difference signal channel subtracts signals from high and low-frequency cones</a:t>
            </a:r>
          </a:p>
          <a:p>
            <a:pPr lvl="1"/>
            <a:r>
              <a:rPr lang="en-US" sz="2000" dirty="0" smtClean="0"/>
              <a:t>Luminance (black-white) signal channel </a:t>
            </a:r>
            <a:r>
              <a:rPr lang="en-US" sz="2000" i="1" dirty="0" smtClean="0"/>
              <a:t>adds </a:t>
            </a:r>
            <a:r>
              <a:rPr lang="en-US" sz="2000" dirty="0" smtClean="0"/>
              <a:t>signals from low- and medium-frequency cones</a:t>
            </a:r>
          </a:p>
          <a:p>
            <a:pPr lvl="1"/>
            <a:r>
              <a:rPr lang="en-US" sz="2000" dirty="0" smtClean="0"/>
              <a:t>Nearby signals from these channels are subtracted to produce color vision</a:t>
            </a:r>
            <a:endParaRPr lang="en-US" sz="2000"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17</a:t>
            </a:fld>
            <a:endParaRPr lang="en-GB"/>
          </a:p>
        </p:txBody>
      </p:sp>
      <p:pic>
        <p:nvPicPr>
          <p:cNvPr id="6" name="Picture 5"/>
          <p:cNvPicPr>
            <a:picLocks noChangeAspect="1"/>
          </p:cNvPicPr>
          <p:nvPr/>
        </p:nvPicPr>
        <p:blipFill>
          <a:blip r:embed="rId2"/>
          <a:stretch>
            <a:fillRect/>
          </a:stretch>
        </p:blipFill>
        <p:spPr>
          <a:xfrm>
            <a:off x="4900640" y="2341959"/>
            <a:ext cx="3914720" cy="2667000"/>
          </a:xfrm>
          <a:prstGeom prst="rect">
            <a:avLst/>
          </a:prstGeom>
        </p:spPr>
      </p:pic>
      <p:sp>
        <p:nvSpPr>
          <p:cNvPr id="7" name="Rectangle 6"/>
          <p:cNvSpPr/>
          <p:nvPr/>
        </p:nvSpPr>
        <p:spPr>
          <a:xfrm>
            <a:off x="4943475" y="5016201"/>
            <a:ext cx="4038600" cy="307777"/>
          </a:xfrm>
          <a:prstGeom prst="rect">
            <a:avLst/>
          </a:prstGeom>
        </p:spPr>
        <p:txBody>
          <a:bodyPr wrap="square">
            <a:spAutoFit/>
          </a:bodyPr>
          <a:lstStyle/>
          <a:p>
            <a:pPr>
              <a:buNone/>
            </a:pPr>
            <a:r>
              <a:rPr lang="en-US" sz="1400" dirty="0"/>
              <a:t>https://en.wikipedia.org/wiki/Color_vision</a:t>
            </a:r>
          </a:p>
        </p:txBody>
      </p:sp>
    </p:spTree>
    <p:extLst>
      <p:ext uri="{BB962C8B-B14F-4D97-AF65-F5344CB8AC3E}">
        <p14:creationId xmlns:p14="http://schemas.microsoft.com/office/powerpoint/2010/main" val="4355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3C3C8408-D190-4DBA-A1C3-B96A3BC39EBF}" type="slidenum">
              <a:rPr lang="en-US" altLang="en-US" sz="1400" b="0">
                <a:solidFill>
                  <a:schemeClr val="bg2"/>
                </a:solidFill>
                <a:latin typeface="Arial" panose="020B0604020202020204" pitchFamily="34" charset="0"/>
              </a:rPr>
              <a:pPr/>
              <a:t>18</a:t>
            </a:fld>
            <a:endParaRPr lang="en-US" altLang="en-US" sz="1400" b="0" dirty="0">
              <a:solidFill>
                <a:schemeClr val="bg2"/>
              </a:solidFill>
              <a:latin typeface="Arial" panose="020B0604020202020204" pitchFamily="34" charset="0"/>
            </a:endParaRPr>
          </a:p>
        </p:txBody>
      </p:sp>
      <p:sp>
        <p:nvSpPr>
          <p:cNvPr id="61443" name="Rectangle 2"/>
          <p:cNvSpPr>
            <a:spLocks noGrp="1" noChangeArrowheads="1"/>
          </p:cNvSpPr>
          <p:nvPr>
            <p:ph type="title"/>
          </p:nvPr>
        </p:nvSpPr>
        <p:spPr/>
        <p:txBody>
          <a:bodyPr/>
          <a:lstStyle/>
          <a:p>
            <a:r>
              <a:rPr lang="en-US" altLang="en-US" dirty="0" smtClean="0">
                <a:ea typeface="ＭＳ Ｐゴシック" charset="-128"/>
              </a:rPr>
              <a:t>Punchline: Vision optimized to see contrasts</a:t>
            </a:r>
          </a:p>
        </p:txBody>
      </p:sp>
      <p:sp>
        <p:nvSpPr>
          <p:cNvPr id="61444" name="Rectangle 3"/>
          <p:cNvSpPr>
            <a:spLocks noGrp="1" noChangeArrowheads="1"/>
          </p:cNvSpPr>
          <p:nvPr>
            <p:ph type="body" idx="1"/>
          </p:nvPr>
        </p:nvSpPr>
        <p:spPr>
          <a:xfrm>
            <a:off x="381000" y="1600200"/>
            <a:ext cx="8178800" cy="4552950"/>
          </a:xfrm>
        </p:spPr>
        <p:txBody>
          <a:bodyPr/>
          <a:lstStyle/>
          <a:p>
            <a:pPr>
              <a:lnSpc>
                <a:spcPct val="90000"/>
              </a:lnSpc>
            </a:pPr>
            <a:r>
              <a:rPr lang="en-US" altLang="en-US" sz="3000" dirty="0" smtClean="0">
                <a:ea typeface="ＭＳ Ｐゴシック" charset="-128"/>
              </a:rPr>
              <a:t>We are good at seeing </a:t>
            </a:r>
            <a:r>
              <a:rPr lang="en-US" altLang="en-US" sz="3000" i="1" dirty="0" smtClean="0">
                <a:ea typeface="ＭＳ Ｐゴシック" charset="-128"/>
              </a:rPr>
              <a:t>contrasts—edges &amp; changes</a:t>
            </a:r>
            <a:r>
              <a:rPr lang="en-US" altLang="en-US" sz="3000" dirty="0" smtClean="0">
                <a:ea typeface="ＭＳ Ｐゴシック" charset="-128"/>
              </a:rPr>
              <a:t>—but not absolute levels</a:t>
            </a:r>
          </a:p>
          <a:p>
            <a:pPr>
              <a:lnSpc>
                <a:spcPct val="90000"/>
              </a:lnSpc>
            </a:pPr>
            <a:endParaRPr lang="en-US" altLang="en-US" dirty="0" smtClean="0">
              <a:ea typeface="ＭＳ Ｐゴシック" charset="-128"/>
            </a:endParaRPr>
          </a:p>
          <a:p>
            <a:pPr>
              <a:lnSpc>
                <a:spcPct val="90000"/>
              </a:lnSpc>
            </a:pPr>
            <a:endParaRPr lang="en-US" altLang="en-US" dirty="0" smtClean="0">
              <a:ea typeface="ＭＳ Ｐゴシック" charset="-128"/>
            </a:endParaRPr>
          </a:p>
          <a:p>
            <a:pPr>
              <a:lnSpc>
                <a:spcPct val="90000"/>
              </a:lnSpc>
            </a:pPr>
            <a:endParaRPr lang="en-US" altLang="en-US" dirty="0" smtClean="0">
              <a:ea typeface="ＭＳ Ｐゴシック" charset="-128"/>
            </a:endParaRPr>
          </a:p>
          <a:p>
            <a:pPr>
              <a:lnSpc>
                <a:spcPct val="90000"/>
              </a:lnSpc>
            </a:pPr>
            <a:endParaRPr lang="en-US" altLang="en-US" dirty="0" smtClean="0">
              <a:ea typeface="ＭＳ Ｐゴシック" charset="-128"/>
            </a:endParaRPr>
          </a:p>
          <a:p>
            <a:pPr>
              <a:lnSpc>
                <a:spcPct val="90000"/>
              </a:lnSpc>
              <a:buFont typeface="Monotype Sorts" charset="2"/>
              <a:buNone/>
            </a:pPr>
            <a:endParaRPr lang="en-US" altLang="en-US" dirty="0" smtClean="0">
              <a:ea typeface="ＭＳ Ｐゴシック" charset="-128"/>
            </a:endParaRPr>
          </a:p>
          <a:p>
            <a:pPr>
              <a:lnSpc>
                <a:spcPct val="90000"/>
              </a:lnSpc>
            </a:pPr>
            <a:r>
              <a:rPr lang="en-US" altLang="en-US" sz="3000" dirty="0">
                <a:ea typeface="ＭＳ Ｐゴシック" charset="-128"/>
              </a:rPr>
              <a:t>(</a:t>
            </a:r>
            <a:r>
              <a:rPr lang="en-US" altLang="en-US" sz="3000" dirty="0" smtClean="0">
                <a:ea typeface="ＭＳ Ｐゴシック" charset="-128"/>
              </a:rPr>
              <a:t>Clicker) Is the inner bar the same color throughout? A. Yes  B. No</a:t>
            </a:r>
          </a:p>
        </p:txBody>
      </p:sp>
      <p:pic>
        <p:nvPicPr>
          <p:cNvPr id="61445" name="Picture 5" descr="Bar gradient illus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895600"/>
            <a:ext cx="86106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5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7" descr="Adelson Illusion Brigh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038" y="2667000"/>
            <a:ext cx="527843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Slide Number Placeholder 4"/>
          <p:cNvSpPr>
            <a:spLocks noGrp="1"/>
          </p:cNvSpPr>
          <p:nvPr>
            <p:ph type="sldNum" sz="quarter" idx="4294967295"/>
          </p:nvPr>
        </p:nvSpPr>
        <p:spPr>
          <a:xfrm>
            <a:off x="4364037" y="6495726"/>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pPr>
              <a:buNone/>
            </a:pPr>
            <a:fld id="{EE6811E6-6EBB-4D86-8F69-C312B5B65B27}" type="slidenum">
              <a:rPr lang="en-US" altLang="en-US" sz="1400" b="0">
                <a:solidFill>
                  <a:schemeClr val="bg2"/>
                </a:solidFill>
                <a:latin typeface="Arial" panose="020B0604020202020204" pitchFamily="34" charset="0"/>
              </a:rPr>
              <a:pPr>
                <a:buNone/>
              </a:pPr>
              <a:t>19</a:t>
            </a:fld>
            <a:endParaRPr lang="en-US" altLang="en-US" sz="1400" b="0" dirty="0">
              <a:solidFill>
                <a:schemeClr val="bg2"/>
              </a:solidFill>
              <a:latin typeface="Arial" panose="020B0604020202020204" pitchFamily="34" charset="0"/>
            </a:endParaRPr>
          </a:p>
        </p:txBody>
      </p:sp>
      <p:sp>
        <p:nvSpPr>
          <p:cNvPr id="62468" name="Rectangle 2"/>
          <p:cNvSpPr>
            <a:spLocks noGrp="1" noChangeArrowheads="1"/>
          </p:cNvSpPr>
          <p:nvPr>
            <p:ph type="title"/>
          </p:nvPr>
        </p:nvSpPr>
        <p:spPr/>
        <p:txBody>
          <a:bodyPr/>
          <a:lstStyle/>
          <a:p>
            <a:r>
              <a:rPr lang="en-US" altLang="en-US" dirty="0" smtClean="0">
                <a:ea typeface="ＭＳ Ｐゴシック" charset="-128"/>
              </a:rPr>
              <a:t>Vision optimized to see contrast</a:t>
            </a:r>
          </a:p>
        </p:txBody>
      </p:sp>
      <p:sp>
        <p:nvSpPr>
          <p:cNvPr id="62469" name="Rectangle 3"/>
          <p:cNvSpPr>
            <a:spLocks noGrp="1" noChangeArrowheads="1"/>
          </p:cNvSpPr>
          <p:nvPr>
            <p:ph type="body" idx="1"/>
          </p:nvPr>
        </p:nvSpPr>
        <p:spPr/>
        <p:txBody>
          <a:bodyPr/>
          <a:lstStyle/>
          <a:p>
            <a:pPr marL="0" indent="0">
              <a:lnSpc>
                <a:spcPct val="90000"/>
              </a:lnSpc>
              <a:buNone/>
            </a:pPr>
            <a:r>
              <a:rPr lang="en-US" altLang="en-US" dirty="0" smtClean="0">
                <a:ea typeface="ＭＳ Ｐゴシック" charset="-128"/>
              </a:rPr>
              <a:t>Squares A and B are the same shade.</a:t>
            </a:r>
          </a:p>
          <a:p>
            <a:pPr marL="0" indent="0">
              <a:lnSpc>
                <a:spcPct val="90000"/>
              </a:lnSpc>
              <a:buNone/>
            </a:pPr>
            <a:r>
              <a:rPr lang="en-US" altLang="en-US" dirty="0" smtClean="0">
                <a:ea typeface="ＭＳ Ｐゴシック" charset="-128"/>
              </a:rPr>
              <a:t>A. True   B. False</a:t>
            </a:r>
          </a:p>
        </p:txBody>
      </p:sp>
      <p:sp>
        <p:nvSpPr>
          <p:cNvPr id="2024486" name="Rectangle 38"/>
          <p:cNvSpPr>
            <a:spLocks noChangeArrowheads="1"/>
          </p:cNvSpPr>
          <p:nvPr/>
        </p:nvSpPr>
        <p:spPr bwMode="auto">
          <a:xfrm>
            <a:off x="2860675" y="5018088"/>
            <a:ext cx="228600" cy="152400"/>
          </a:xfrm>
          <a:prstGeom prst="rect">
            <a:avLst/>
          </a:prstGeom>
          <a:noFill/>
          <a:ln w="38100">
            <a:solidFill>
              <a:srgbClr val="00FF00"/>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2024487" name="Rectangle 39"/>
          <p:cNvSpPr>
            <a:spLocks noChangeArrowheads="1"/>
          </p:cNvSpPr>
          <p:nvPr/>
        </p:nvSpPr>
        <p:spPr bwMode="auto">
          <a:xfrm>
            <a:off x="2895600" y="4089400"/>
            <a:ext cx="228600" cy="152400"/>
          </a:xfrm>
          <a:prstGeom prst="rect">
            <a:avLst/>
          </a:prstGeom>
          <a:noFill/>
          <a:ln w="38100">
            <a:solidFill>
              <a:srgbClr val="00FF00"/>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nvGrpSpPr>
          <p:cNvPr id="2" name="Group 42"/>
          <p:cNvGrpSpPr>
            <a:grpSpLocks/>
          </p:cNvGrpSpPr>
          <p:nvPr/>
        </p:nvGrpSpPr>
        <p:grpSpPr bwMode="auto">
          <a:xfrm>
            <a:off x="3276600" y="4195763"/>
            <a:ext cx="3048000" cy="850900"/>
            <a:chOff x="2064" y="2536"/>
            <a:chExt cx="1920" cy="536"/>
          </a:xfrm>
        </p:grpSpPr>
        <p:sp>
          <p:nvSpPr>
            <p:cNvPr id="62479" name="Line 40"/>
            <p:cNvSpPr>
              <a:spLocks noChangeShapeType="1"/>
            </p:cNvSpPr>
            <p:nvPr/>
          </p:nvSpPr>
          <p:spPr bwMode="auto">
            <a:xfrm>
              <a:off x="2064" y="2536"/>
              <a:ext cx="19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2480" name="Line 41"/>
            <p:cNvSpPr>
              <a:spLocks noChangeShapeType="1"/>
            </p:cNvSpPr>
            <p:nvPr/>
          </p:nvSpPr>
          <p:spPr bwMode="auto">
            <a:xfrm>
              <a:off x="2064" y="3072"/>
              <a:ext cx="19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20"/>
          <p:cNvGrpSpPr>
            <a:grpSpLocks/>
          </p:cNvGrpSpPr>
          <p:nvPr/>
        </p:nvGrpSpPr>
        <p:grpSpPr bwMode="auto">
          <a:xfrm>
            <a:off x="6248400" y="3959225"/>
            <a:ext cx="1084263" cy="463550"/>
            <a:chOff x="6248400" y="3959224"/>
            <a:chExt cx="1084580" cy="464034"/>
          </a:xfrm>
        </p:grpSpPr>
        <p:sp>
          <p:nvSpPr>
            <p:cNvPr id="62477" name="Text Box 32"/>
            <p:cNvSpPr txBox="1">
              <a:spLocks noChangeArrowheads="1"/>
            </p:cNvSpPr>
            <p:nvPr/>
          </p:nvSpPr>
          <p:spPr bwMode="auto">
            <a:xfrm>
              <a:off x="6248400" y="3959224"/>
              <a:ext cx="50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r>
                <a:rPr lang="en-US" altLang="en-US" sz="2400">
                  <a:latin typeface="Helvetica" panose="020B0604020202020204" pitchFamily="34" charset="0"/>
                </a:rPr>
                <a:t>A:</a:t>
              </a:r>
              <a:endParaRPr lang="en-US" altLang="en-US"/>
            </a:p>
          </p:txBody>
        </p:sp>
        <p:pic>
          <p:nvPicPr>
            <p:cNvPr id="62478" name="Picture 18" descr="Adelson Screen Shot 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92900" y="3962400"/>
              <a:ext cx="640080" cy="46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275388" y="4800600"/>
            <a:ext cx="1069975" cy="479425"/>
            <a:chOff x="6275388" y="4800600"/>
            <a:chExt cx="1070292" cy="480060"/>
          </a:xfrm>
        </p:grpSpPr>
        <p:sp>
          <p:nvSpPr>
            <p:cNvPr id="62475" name="Text Box 33"/>
            <p:cNvSpPr txBox="1">
              <a:spLocks noChangeArrowheads="1"/>
            </p:cNvSpPr>
            <p:nvPr/>
          </p:nvSpPr>
          <p:spPr bwMode="auto">
            <a:xfrm>
              <a:off x="6275388" y="4822825"/>
              <a:ext cx="50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r>
                <a:rPr lang="en-US" altLang="en-US" sz="2400">
                  <a:latin typeface="Helvetica" panose="020B0604020202020204" pitchFamily="34" charset="0"/>
                </a:rPr>
                <a:t>B:</a:t>
              </a:r>
              <a:endParaRPr lang="en-US" altLang="en-US"/>
            </a:p>
          </p:txBody>
        </p:sp>
        <p:pic>
          <p:nvPicPr>
            <p:cNvPr id="62476" name="Picture 19" descr="Adelson Screen Shot 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800600"/>
              <a:ext cx="64008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81703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24487"/>
                                        </p:tgtEl>
                                        <p:attrNameLst>
                                          <p:attrName>style.visibility</p:attrName>
                                        </p:attrNameLst>
                                      </p:cBhvr>
                                      <p:to>
                                        <p:strVal val="visible"/>
                                      </p:to>
                                    </p:set>
                                    <p:anim calcmode="lin" valueType="num">
                                      <p:cBhvr>
                                        <p:cTn id="7" dur="500" fill="hold"/>
                                        <p:tgtEl>
                                          <p:spTgt spid="2024487"/>
                                        </p:tgtEl>
                                        <p:attrNameLst>
                                          <p:attrName>ppt_w</p:attrName>
                                        </p:attrNameLst>
                                      </p:cBhvr>
                                      <p:tavLst>
                                        <p:tav tm="0">
                                          <p:val>
                                            <p:fltVal val="0"/>
                                          </p:val>
                                        </p:tav>
                                        <p:tav tm="100000">
                                          <p:val>
                                            <p:strVal val="#ppt_w"/>
                                          </p:val>
                                        </p:tav>
                                      </p:tavLst>
                                    </p:anim>
                                    <p:anim calcmode="lin" valueType="num">
                                      <p:cBhvr>
                                        <p:cTn id="8" dur="500" fill="hold"/>
                                        <p:tgtEl>
                                          <p:spTgt spid="202448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2024486"/>
                                        </p:tgtEl>
                                        <p:attrNameLst>
                                          <p:attrName>style.visibility</p:attrName>
                                        </p:attrNameLst>
                                      </p:cBhvr>
                                      <p:to>
                                        <p:strVal val="visible"/>
                                      </p:to>
                                    </p:set>
                                    <p:anim calcmode="lin" valueType="num">
                                      <p:cBhvr>
                                        <p:cTn id="12" dur="500" fill="hold"/>
                                        <p:tgtEl>
                                          <p:spTgt spid="2024486"/>
                                        </p:tgtEl>
                                        <p:attrNameLst>
                                          <p:attrName>ppt_w</p:attrName>
                                        </p:attrNameLst>
                                      </p:cBhvr>
                                      <p:tavLst>
                                        <p:tav tm="0">
                                          <p:val>
                                            <p:fltVal val="0"/>
                                          </p:val>
                                        </p:tav>
                                        <p:tav tm="100000">
                                          <p:val>
                                            <p:strVal val="#ppt_w"/>
                                          </p:val>
                                        </p:tav>
                                      </p:tavLst>
                                    </p:anim>
                                    <p:anim calcmode="lin" valueType="num">
                                      <p:cBhvr>
                                        <p:cTn id="13" dur="500" fill="hold"/>
                                        <p:tgtEl>
                                          <p:spTgt spid="2024486"/>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17"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ppt_w/2"/>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1500"/>
                            </p:stCondLst>
                            <p:childTnLst>
                              <p:par>
                                <p:cTn id="22" presetID="1" presetClass="exit" presetSubtype="0" fill="hold" nodeType="afterEffect">
                                  <p:stCondLst>
                                    <p:cond delay="0"/>
                                  </p:stCondLst>
                                  <p:childTnLst>
                                    <p:set>
                                      <p:cBhvr>
                                        <p:cTn id="23" dur="1" fill="hold">
                                          <p:stCondLst>
                                            <p:cond delay="499"/>
                                          </p:stCondLst>
                                        </p:cTn>
                                        <p:tgtEl>
                                          <p:spTgt spid="2"/>
                                        </p:tgtEl>
                                        <p:attrNameLst>
                                          <p:attrName>style.visibility</p:attrName>
                                        </p:attrNameLst>
                                      </p:cBhvr>
                                      <p:to>
                                        <p:strVal val="hidden"/>
                                      </p:to>
                                    </p:set>
                                  </p:childTnLst>
                                </p:cTn>
                              </p:par>
                            </p:childTnLst>
                          </p:cTn>
                        </p:par>
                        <p:par>
                          <p:cTn id="24" fill="hold" nodeType="afterGroup">
                            <p:stCondLst>
                              <p:cond delay="2000"/>
                            </p:stCondLst>
                            <p:childTnLst>
                              <p:par>
                                <p:cTn id="25" presetID="1"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4486" grpId="0" animBg="1"/>
      <p:bldP spid="202448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This Class is About How Human Perception and Reading Work (Johnson 4-6)</a:t>
            </a:r>
            <a:endParaRPr lang="en-US" sz="3200" i="1" dirty="0"/>
          </a:p>
        </p:txBody>
      </p:sp>
      <p:sp>
        <p:nvSpPr>
          <p:cNvPr id="3" name="Content Placeholder 2"/>
          <p:cNvSpPr>
            <a:spLocks noGrp="1"/>
          </p:cNvSpPr>
          <p:nvPr>
            <p:ph idx="1"/>
          </p:nvPr>
        </p:nvSpPr>
        <p:spPr>
          <a:xfrm>
            <a:off x="362932" y="1676400"/>
            <a:ext cx="8763000" cy="4876800"/>
          </a:xfrm>
        </p:spPr>
        <p:txBody>
          <a:bodyPr>
            <a:normAutofit/>
          </a:bodyPr>
          <a:lstStyle/>
          <a:p>
            <a:pPr marL="0" indent="0" algn="ctr">
              <a:buNone/>
            </a:pPr>
            <a:r>
              <a:rPr lang="en-US" u="sng" dirty="0" smtClean="0"/>
              <a:t>Agenda for Today’s Class</a:t>
            </a:r>
          </a:p>
          <a:p>
            <a:pPr marL="744538" indent="-744538">
              <a:buFont typeface="+mj-lt"/>
              <a:buAutoNum type="arabicPeriod"/>
            </a:pPr>
            <a:r>
              <a:rPr lang="en-US" dirty="0"/>
              <a:t>Possible solution to IA </a:t>
            </a:r>
            <a:r>
              <a:rPr lang="en-US" dirty="0" smtClean="0"/>
              <a:t>#3</a:t>
            </a:r>
          </a:p>
          <a:p>
            <a:pPr marL="744538" indent="-744538">
              <a:buFont typeface="+mj-lt"/>
              <a:buAutoNum type="arabicPeriod"/>
            </a:pPr>
            <a:r>
              <a:rPr lang="en-US" dirty="0" smtClean="0"/>
              <a:t>Vending Machine Design</a:t>
            </a:r>
            <a:endParaRPr lang="en-US" dirty="0"/>
          </a:p>
          <a:p>
            <a:pPr marL="744538" indent="-744538">
              <a:buFont typeface="+mj-lt"/>
              <a:buAutoNum type="arabicPeriod"/>
            </a:pPr>
            <a:r>
              <a:rPr lang="en-US" dirty="0" smtClean="0"/>
              <a:t>Our color vision is limited</a:t>
            </a:r>
          </a:p>
          <a:p>
            <a:pPr marL="744538" indent="-744538">
              <a:buFont typeface="+mj-lt"/>
              <a:buAutoNum type="arabicPeriod"/>
            </a:pPr>
            <a:r>
              <a:rPr lang="en-US" dirty="0" smtClean="0"/>
              <a:t>Our peripheral vision is poor</a:t>
            </a:r>
          </a:p>
          <a:p>
            <a:pPr marL="744538" indent="-744538">
              <a:buFont typeface="+mj-lt"/>
              <a:buAutoNum type="arabicPeriod"/>
            </a:pPr>
            <a:r>
              <a:rPr lang="en-US" dirty="0" smtClean="0"/>
              <a:t>Reading is unnatural</a:t>
            </a:r>
          </a:p>
          <a:p>
            <a:pPr marL="744538" indent="-744538">
              <a:buFont typeface="+mj-lt"/>
              <a:buAutoNum type="arabicPeriod"/>
            </a:pPr>
            <a:r>
              <a:rPr lang="en-US" dirty="0" smtClean="0"/>
              <a:t>Introducing IA#4: Design Challenge</a:t>
            </a:r>
            <a:endParaRPr lang="en-US" dirty="0"/>
          </a:p>
        </p:txBody>
      </p:sp>
    </p:spTree>
    <p:extLst>
      <p:ext uri="{BB962C8B-B14F-4D97-AF65-F5344CB8AC3E}">
        <p14:creationId xmlns:p14="http://schemas.microsoft.com/office/powerpoint/2010/main" val="2339292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4"/>
          <p:cNvSpPr>
            <a:spLocks noGrp="1"/>
          </p:cNvSpPr>
          <p:nvPr>
            <p:ph type="sldNum" sz="quarter" idx="4294967295"/>
          </p:nvPr>
        </p:nvSpPr>
        <p:spPr>
          <a:xfrm>
            <a:off x="4495800" y="643293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pPr>
              <a:buNone/>
            </a:pPr>
            <a:fld id="{536FD406-1776-41EA-BCB3-C6F74710E932}" type="slidenum">
              <a:rPr lang="en-US" altLang="en-US" sz="1400" b="0">
                <a:solidFill>
                  <a:schemeClr val="bg2"/>
                </a:solidFill>
                <a:latin typeface="Arial" panose="020B0604020202020204" pitchFamily="34" charset="0"/>
              </a:rPr>
              <a:pPr>
                <a:buNone/>
              </a:pPr>
              <a:t>20</a:t>
            </a:fld>
            <a:endParaRPr lang="en-US" altLang="en-US" sz="1400" b="0" dirty="0">
              <a:solidFill>
                <a:schemeClr val="bg2"/>
              </a:solidFill>
              <a:latin typeface="Arial" panose="020B0604020202020204" pitchFamily="34" charset="0"/>
            </a:endParaRPr>
          </a:p>
        </p:txBody>
      </p:sp>
      <p:sp>
        <p:nvSpPr>
          <p:cNvPr id="66563" name="Rectangle 2"/>
          <p:cNvSpPr>
            <a:spLocks noGrp="1" noChangeArrowheads="1"/>
          </p:cNvSpPr>
          <p:nvPr>
            <p:ph type="title"/>
          </p:nvPr>
        </p:nvSpPr>
        <p:spPr/>
        <p:txBody>
          <a:bodyPr/>
          <a:lstStyle/>
          <a:p>
            <a:r>
              <a:rPr lang="en-US" altLang="en-US" dirty="0" smtClean="0">
                <a:ea typeface="ＭＳ Ｐゴシック" charset="-128"/>
              </a:rPr>
              <a:t>Our ability to discriminate colors depends on their presentation</a:t>
            </a:r>
          </a:p>
        </p:txBody>
      </p:sp>
      <p:sp>
        <p:nvSpPr>
          <p:cNvPr id="66564" name="Rectangle 3"/>
          <p:cNvSpPr>
            <a:spLocks noGrp="1" noChangeArrowheads="1"/>
          </p:cNvSpPr>
          <p:nvPr>
            <p:ph type="body" idx="1"/>
          </p:nvPr>
        </p:nvSpPr>
        <p:spPr>
          <a:xfrm>
            <a:off x="152400" y="1671638"/>
            <a:ext cx="4953000" cy="4652962"/>
          </a:xfrm>
        </p:spPr>
        <p:txBody>
          <a:bodyPr/>
          <a:lstStyle/>
          <a:p>
            <a:pPr>
              <a:lnSpc>
                <a:spcPct val="90000"/>
              </a:lnSpc>
            </a:pPr>
            <a:r>
              <a:rPr lang="en-US" altLang="en-US" sz="2400" dirty="0" smtClean="0">
                <a:ea typeface="ＭＳ Ｐゴシック" charset="-128"/>
              </a:rPr>
              <a:t>The </a:t>
            </a:r>
            <a:r>
              <a:rPr lang="en-US" altLang="en-US" sz="2400" u="sng" dirty="0" smtClean="0">
                <a:ea typeface="ＭＳ Ｐゴシック" charset="-128"/>
              </a:rPr>
              <a:t>paler</a:t>
            </a:r>
            <a:r>
              <a:rPr lang="en-US" altLang="en-US" sz="2400" dirty="0" smtClean="0">
                <a:ea typeface="ＭＳ Ｐゴシック" charset="-128"/>
              </a:rPr>
              <a:t> the colors are, the  </a:t>
            </a:r>
            <a:r>
              <a:rPr lang="en-US" altLang="en-US" sz="2400" u="sng" dirty="0" smtClean="0">
                <a:ea typeface="ＭＳ Ｐゴシック" charset="-128"/>
              </a:rPr>
              <a:t>harder</a:t>
            </a:r>
            <a:r>
              <a:rPr lang="en-US" altLang="en-US" sz="2400" dirty="0" smtClean="0">
                <a:ea typeface="ＭＳ Ｐゴシック" charset="-128"/>
              </a:rPr>
              <a:t> it is to tell them apart</a:t>
            </a:r>
          </a:p>
          <a:p>
            <a:pPr>
              <a:lnSpc>
                <a:spcPct val="90000"/>
              </a:lnSpc>
            </a:pPr>
            <a:endParaRPr lang="en-US" altLang="en-US" sz="2400" dirty="0" smtClean="0">
              <a:ea typeface="ＭＳ Ｐゴシック" charset="-128"/>
            </a:endParaRPr>
          </a:p>
          <a:p>
            <a:pPr>
              <a:lnSpc>
                <a:spcPct val="90000"/>
              </a:lnSpc>
            </a:pPr>
            <a:r>
              <a:rPr lang="en-US" altLang="en-US" sz="2400" dirty="0" smtClean="0">
                <a:ea typeface="ＭＳ Ｐゴシック" charset="-128"/>
              </a:rPr>
              <a:t>The </a:t>
            </a:r>
            <a:r>
              <a:rPr lang="en-US" altLang="en-US" sz="2400" u="sng" dirty="0" smtClean="0">
                <a:ea typeface="ＭＳ Ｐゴシック" charset="-128"/>
              </a:rPr>
              <a:t>smaller</a:t>
            </a:r>
            <a:r>
              <a:rPr lang="en-US" altLang="en-US" sz="2400" dirty="0" smtClean="0">
                <a:ea typeface="ＭＳ Ｐゴシック" charset="-128"/>
              </a:rPr>
              <a:t> the color patches, the </a:t>
            </a:r>
            <a:r>
              <a:rPr lang="en-US" altLang="en-US" sz="2400" u="sng" dirty="0" smtClean="0">
                <a:ea typeface="ＭＳ Ｐゴシック" charset="-128"/>
              </a:rPr>
              <a:t>harder</a:t>
            </a:r>
            <a:r>
              <a:rPr lang="en-US" altLang="en-US" sz="2400" dirty="0" smtClean="0">
                <a:ea typeface="ＭＳ Ｐゴシック" charset="-128"/>
              </a:rPr>
              <a:t> it is for us to distinguish between them</a:t>
            </a:r>
          </a:p>
          <a:p>
            <a:pPr>
              <a:lnSpc>
                <a:spcPct val="90000"/>
              </a:lnSpc>
            </a:pPr>
            <a:endParaRPr lang="en-US" altLang="en-US" sz="2400" dirty="0" smtClean="0">
              <a:ea typeface="ＭＳ Ｐゴシック" charset="-128"/>
            </a:endParaRPr>
          </a:p>
          <a:p>
            <a:pPr>
              <a:lnSpc>
                <a:spcPct val="90000"/>
              </a:lnSpc>
            </a:pPr>
            <a:r>
              <a:rPr lang="en-US" altLang="en-US" sz="2400" dirty="0" smtClean="0">
                <a:ea typeface="ＭＳ Ｐゴシック" charset="-128"/>
              </a:rPr>
              <a:t>The </a:t>
            </a:r>
            <a:r>
              <a:rPr lang="en-US" altLang="en-US" sz="2400" u="sng" dirty="0" smtClean="0">
                <a:ea typeface="ＭＳ Ｐゴシック" charset="-128"/>
              </a:rPr>
              <a:t>more separated </a:t>
            </a:r>
            <a:r>
              <a:rPr lang="en-US" altLang="en-US" sz="2400" dirty="0" smtClean="0">
                <a:ea typeface="ＭＳ Ｐゴシック" charset="-128"/>
              </a:rPr>
              <a:t>the patches are, the </a:t>
            </a:r>
            <a:r>
              <a:rPr lang="en-US" altLang="en-US" sz="2400" u="sng" dirty="0" smtClean="0">
                <a:ea typeface="ＭＳ Ｐゴシック" charset="-128"/>
              </a:rPr>
              <a:t>harder</a:t>
            </a:r>
            <a:r>
              <a:rPr lang="en-US" altLang="en-US" sz="2400" dirty="0" smtClean="0">
                <a:ea typeface="ＭＳ Ｐゴシック" charset="-128"/>
              </a:rPr>
              <a:t> it is for us to distinguish between them</a:t>
            </a:r>
          </a:p>
        </p:txBody>
      </p:sp>
      <p:grpSp>
        <p:nvGrpSpPr>
          <p:cNvPr id="2" name="Group 4"/>
          <p:cNvGrpSpPr>
            <a:grpSpLocks/>
          </p:cNvGrpSpPr>
          <p:nvPr/>
        </p:nvGrpSpPr>
        <p:grpSpPr bwMode="auto">
          <a:xfrm>
            <a:off x="6831806" y="1704975"/>
            <a:ext cx="1676400" cy="533400"/>
            <a:chOff x="4416" y="1680"/>
            <a:chExt cx="1056" cy="336"/>
          </a:xfrm>
        </p:grpSpPr>
        <p:sp>
          <p:nvSpPr>
            <p:cNvPr id="66581" name="Rectangle 5"/>
            <p:cNvSpPr>
              <a:spLocks noChangeArrowheads="1"/>
            </p:cNvSpPr>
            <p:nvPr/>
          </p:nvSpPr>
          <p:spPr bwMode="auto">
            <a:xfrm>
              <a:off x="4416" y="1680"/>
              <a:ext cx="480" cy="336"/>
            </a:xfrm>
            <a:prstGeom prst="rect">
              <a:avLst/>
            </a:prstGeom>
            <a:solidFill>
              <a:srgbClr val="FFE6CA"/>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66582" name="Rectangle 6"/>
            <p:cNvSpPr>
              <a:spLocks noChangeArrowheads="1"/>
            </p:cNvSpPr>
            <p:nvPr/>
          </p:nvSpPr>
          <p:spPr bwMode="auto">
            <a:xfrm>
              <a:off x="4992" y="1680"/>
              <a:ext cx="480" cy="336"/>
            </a:xfrm>
            <a:prstGeom prst="rect">
              <a:avLst/>
            </a:prstGeom>
            <a:solidFill>
              <a:srgbClr val="FFF6BD"/>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grpSp>
        <p:nvGrpSpPr>
          <p:cNvPr id="3" name="Group 7"/>
          <p:cNvGrpSpPr>
            <a:grpSpLocks/>
          </p:cNvGrpSpPr>
          <p:nvPr/>
        </p:nvGrpSpPr>
        <p:grpSpPr bwMode="auto">
          <a:xfrm>
            <a:off x="7334250" y="3399163"/>
            <a:ext cx="1023937" cy="109537"/>
            <a:chOff x="4656" y="2496"/>
            <a:chExt cx="645" cy="69"/>
          </a:xfrm>
        </p:grpSpPr>
        <p:sp>
          <p:nvSpPr>
            <p:cNvPr id="66579" name="Rectangle 8"/>
            <p:cNvSpPr>
              <a:spLocks noChangeArrowheads="1"/>
            </p:cNvSpPr>
            <p:nvPr/>
          </p:nvSpPr>
          <p:spPr bwMode="auto">
            <a:xfrm>
              <a:off x="4656" y="2496"/>
              <a:ext cx="69" cy="69"/>
            </a:xfrm>
            <a:prstGeom prst="rect">
              <a:avLst/>
            </a:prstGeom>
            <a:solidFill>
              <a:srgbClr val="FF2014"/>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66580" name="Rectangle 9"/>
            <p:cNvSpPr>
              <a:spLocks noChangeArrowheads="1"/>
            </p:cNvSpPr>
            <p:nvPr/>
          </p:nvSpPr>
          <p:spPr bwMode="auto">
            <a:xfrm>
              <a:off x="5232" y="2496"/>
              <a:ext cx="69" cy="69"/>
            </a:xfrm>
            <a:prstGeom prst="rect">
              <a:avLst/>
            </a:prstGeom>
            <a:solidFill>
              <a:srgbClr val="FF601C"/>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grpSp>
        <p:nvGrpSpPr>
          <p:cNvPr id="4" name="Group 10"/>
          <p:cNvGrpSpPr>
            <a:grpSpLocks/>
          </p:cNvGrpSpPr>
          <p:nvPr/>
        </p:nvGrpSpPr>
        <p:grpSpPr bwMode="auto">
          <a:xfrm>
            <a:off x="7281863" y="3339546"/>
            <a:ext cx="1143000" cy="228600"/>
            <a:chOff x="4752" y="2112"/>
            <a:chExt cx="720" cy="144"/>
          </a:xfrm>
        </p:grpSpPr>
        <p:sp>
          <p:nvSpPr>
            <p:cNvPr id="66577" name="Rectangle 11"/>
            <p:cNvSpPr>
              <a:spLocks noChangeArrowheads="1"/>
            </p:cNvSpPr>
            <p:nvPr/>
          </p:nvSpPr>
          <p:spPr bwMode="auto">
            <a:xfrm>
              <a:off x="4752" y="2112"/>
              <a:ext cx="144" cy="144"/>
            </a:xfrm>
            <a:prstGeom prst="rect">
              <a:avLst/>
            </a:prstGeom>
            <a:solidFill>
              <a:srgbClr val="FF2014"/>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66578" name="Rectangle 12"/>
            <p:cNvSpPr>
              <a:spLocks noChangeArrowheads="1"/>
            </p:cNvSpPr>
            <p:nvPr/>
          </p:nvSpPr>
          <p:spPr bwMode="auto">
            <a:xfrm>
              <a:off x="5328" y="2112"/>
              <a:ext cx="144" cy="144"/>
            </a:xfrm>
            <a:prstGeom prst="rect">
              <a:avLst/>
            </a:prstGeom>
            <a:solidFill>
              <a:srgbClr val="FF601C"/>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grpSp>
        <p:nvGrpSpPr>
          <p:cNvPr id="5" name="Group 13"/>
          <p:cNvGrpSpPr>
            <a:grpSpLocks/>
          </p:cNvGrpSpPr>
          <p:nvPr/>
        </p:nvGrpSpPr>
        <p:grpSpPr bwMode="auto">
          <a:xfrm>
            <a:off x="6908006" y="3175554"/>
            <a:ext cx="1676400" cy="533400"/>
            <a:chOff x="4416" y="2112"/>
            <a:chExt cx="1056" cy="336"/>
          </a:xfrm>
        </p:grpSpPr>
        <p:sp>
          <p:nvSpPr>
            <p:cNvPr id="66575" name="Rectangle 14"/>
            <p:cNvSpPr>
              <a:spLocks noChangeArrowheads="1"/>
            </p:cNvSpPr>
            <p:nvPr/>
          </p:nvSpPr>
          <p:spPr bwMode="auto">
            <a:xfrm>
              <a:off x="4416" y="2112"/>
              <a:ext cx="480" cy="336"/>
            </a:xfrm>
            <a:prstGeom prst="rect">
              <a:avLst/>
            </a:prstGeom>
            <a:solidFill>
              <a:srgbClr val="FF2014"/>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66576" name="Rectangle 15"/>
            <p:cNvSpPr>
              <a:spLocks noChangeArrowheads="1"/>
            </p:cNvSpPr>
            <p:nvPr/>
          </p:nvSpPr>
          <p:spPr bwMode="auto">
            <a:xfrm>
              <a:off x="4992" y="2112"/>
              <a:ext cx="480" cy="336"/>
            </a:xfrm>
            <a:prstGeom prst="rect">
              <a:avLst/>
            </a:prstGeom>
            <a:solidFill>
              <a:srgbClr val="FF601C"/>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grpSp>
        <p:nvGrpSpPr>
          <p:cNvPr id="6" name="Group 16"/>
          <p:cNvGrpSpPr>
            <a:grpSpLocks/>
          </p:cNvGrpSpPr>
          <p:nvPr/>
        </p:nvGrpSpPr>
        <p:grpSpPr bwMode="auto">
          <a:xfrm>
            <a:off x="5276850" y="4924425"/>
            <a:ext cx="3276600" cy="533400"/>
            <a:chOff x="3312" y="2064"/>
            <a:chExt cx="2064" cy="336"/>
          </a:xfrm>
        </p:grpSpPr>
        <p:sp>
          <p:nvSpPr>
            <p:cNvPr id="66573" name="Rectangle 17"/>
            <p:cNvSpPr>
              <a:spLocks noChangeArrowheads="1"/>
            </p:cNvSpPr>
            <p:nvPr/>
          </p:nvSpPr>
          <p:spPr bwMode="auto">
            <a:xfrm>
              <a:off x="3312" y="2064"/>
              <a:ext cx="480" cy="336"/>
            </a:xfrm>
            <a:prstGeom prst="rect">
              <a:avLst/>
            </a:prstGeom>
            <a:solidFill>
              <a:srgbClr val="0000BB"/>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66574" name="Rectangle 18"/>
            <p:cNvSpPr>
              <a:spLocks noChangeArrowheads="1"/>
            </p:cNvSpPr>
            <p:nvPr/>
          </p:nvSpPr>
          <p:spPr bwMode="auto">
            <a:xfrm>
              <a:off x="4896" y="2064"/>
              <a:ext cx="480" cy="336"/>
            </a:xfrm>
            <a:prstGeom prst="rect">
              <a:avLst/>
            </a:prstGeom>
            <a:solidFill>
              <a:srgbClr val="0000FF"/>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grpSp>
        <p:nvGrpSpPr>
          <p:cNvPr id="7" name="Group 19"/>
          <p:cNvGrpSpPr>
            <a:grpSpLocks/>
          </p:cNvGrpSpPr>
          <p:nvPr/>
        </p:nvGrpSpPr>
        <p:grpSpPr bwMode="auto">
          <a:xfrm>
            <a:off x="6953250" y="4924425"/>
            <a:ext cx="1524000" cy="533400"/>
            <a:chOff x="4368" y="2064"/>
            <a:chExt cx="960" cy="336"/>
          </a:xfrm>
        </p:grpSpPr>
        <p:sp>
          <p:nvSpPr>
            <p:cNvPr id="66571" name="Rectangle 20"/>
            <p:cNvSpPr>
              <a:spLocks noChangeArrowheads="1"/>
            </p:cNvSpPr>
            <p:nvPr/>
          </p:nvSpPr>
          <p:spPr bwMode="auto">
            <a:xfrm>
              <a:off x="4368" y="2064"/>
              <a:ext cx="480" cy="336"/>
            </a:xfrm>
            <a:prstGeom prst="rect">
              <a:avLst/>
            </a:prstGeom>
            <a:solidFill>
              <a:srgbClr val="0000BB"/>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66572" name="Rectangle 21"/>
            <p:cNvSpPr>
              <a:spLocks noChangeArrowheads="1"/>
            </p:cNvSpPr>
            <p:nvPr/>
          </p:nvSpPr>
          <p:spPr bwMode="auto">
            <a:xfrm>
              <a:off x="4848" y="2064"/>
              <a:ext cx="480" cy="336"/>
            </a:xfrm>
            <a:prstGeom prst="rect">
              <a:avLst/>
            </a:prstGeom>
            <a:solidFill>
              <a:srgbClr val="0000FF"/>
            </a:solidFill>
            <a:ln w="12700">
              <a:solidFill>
                <a:schemeClr val="tx1"/>
              </a:solidFill>
              <a:miter lim="800000"/>
              <a:headEnd type="none" w="sm" len="sm"/>
              <a:tailEnd type="none" w="sm" len="sm"/>
            </a:ln>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spTree>
    <p:extLst>
      <p:ext uri="{BB962C8B-B14F-4D97-AF65-F5344CB8AC3E}">
        <p14:creationId xmlns:p14="http://schemas.microsoft.com/office/powerpoint/2010/main" val="232227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499"/>
                                          </p:stCondLst>
                                        </p:cTn>
                                        <p:tgtEl>
                                          <p:spTgt spid="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“Color-blindness” is a limiting factor</a:t>
            </a:r>
            <a:endParaRPr lang="en-US" dirty="0"/>
          </a:p>
        </p:txBody>
      </p:sp>
      <p:sp>
        <p:nvSpPr>
          <p:cNvPr id="3" name="Content Placeholder 2"/>
          <p:cNvSpPr>
            <a:spLocks noGrp="1"/>
          </p:cNvSpPr>
          <p:nvPr>
            <p:ph idx="1"/>
          </p:nvPr>
        </p:nvSpPr>
        <p:spPr/>
        <p:txBody>
          <a:bodyPr/>
          <a:lstStyle/>
          <a:p>
            <a:r>
              <a:rPr lang="en-US" dirty="0" smtClean="0"/>
              <a:t>People who are color blind </a:t>
            </a:r>
            <a:r>
              <a:rPr lang="en-US" i="1" dirty="0" smtClean="0"/>
              <a:t>can </a:t>
            </a:r>
            <a:r>
              <a:rPr lang="en-US" dirty="0" smtClean="0"/>
              <a:t>see colors!</a:t>
            </a:r>
          </a:p>
          <a:p>
            <a:r>
              <a:rPr lang="en-US" dirty="0" smtClean="0"/>
              <a:t>They just have trouble distinguishing certain pairs of colors</a:t>
            </a:r>
          </a:p>
          <a:p>
            <a:pPr lvl="1"/>
            <a:r>
              <a:rPr lang="en-US" dirty="0" smtClean="0"/>
              <a:t>one or more color subtraction channels are not working normally</a:t>
            </a:r>
          </a:p>
          <a:p>
            <a:r>
              <a:rPr lang="en-US" dirty="0" smtClean="0"/>
              <a:t>8% of men, 0.5% of women have this issue</a:t>
            </a:r>
          </a:p>
        </p:txBody>
      </p:sp>
      <p:sp>
        <p:nvSpPr>
          <p:cNvPr id="4" name="Slide Number Placeholder 3"/>
          <p:cNvSpPr>
            <a:spLocks noGrp="1"/>
          </p:cNvSpPr>
          <p:nvPr>
            <p:ph type="sldNum" sz="quarter" idx="10"/>
          </p:nvPr>
        </p:nvSpPr>
        <p:spPr/>
        <p:txBody>
          <a:bodyPr/>
          <a:lstStyle/>
          <a:p>
            <a:fld id="{D3612ABD-40C9-418A-A056-70C86155DF51}" type="slidenum">
              <a:rPr lang="en-GB" smtClean="0"/>
              <a:pPr/>
              <a:t>21</a:t>
            </a:fld>
            <a:endParaRPr lang="en-GB"/>
          </a:p>
        </p:txBody>
      </p:sp>
    </p:spTree>
    <p:extLst>
      <p:ext uri="{BB962C8B-B14F-4D97-AF65-F5344CB8AC3E}">
        <p14:creationId xmlns:p14="http://schemas.microsoft.com/office/powerpoint/2010/main" val="2578202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4"/>
          <p:cNvSpPr>
            <a:spLocks noGrp="1"/>
          </p:cNvSpPr>
          <p:nvPr>
            <p:ph type="sldNum" sz="quarter" idx="4294967295"/>
          </p:nvPr>
        </p:nvSpPr>
        <p:spPr>
          <a:xfrm>
            <a:off x="4114800" y="6479858"/>
            <a:ext cx="1752600" cy="37814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pPr>
              <a:buNone/>
            </a:pPr>
            <a:fld id="{79FD3992-A362-47C6-ACE1-3A05D1703386}" type="slidenum">
              <a:rPr lang="en-US" altLang="en-US" sz="1400" b="0">
                <a:solidFill>
                  <a:schemeClr val="bg2"/>
                </a:solidFill>
                <a:latin typeface="Arial" panose="020B0604020202020204" pitchFamily="34" charset="0"/>
              </a:rPr>
              <a:pPr>
                <a:buNone/>
              </a:pPr>
              <a:t>22</a:t>
            </a:fld>
            <a:endParaRPr lang="en-US" altLang="en-US" sz="1400" b="0" dirty="0">
              <a:solidFill>
                <a:schemeClr val="bg2"/>
              </a:solidFill>
              <a:latin typeface="Arial" panose="020B0604020202020204" pitchFamily="34" charset="0"/>
            </a:endParaRPr>
          </a:p>
        </p:txBody>
      </p:sp>
      <p:sp>
        <p:nvSpPr>
          <p:cNvPr id="68611" name="Rectangle 2"/>
          <p:cNvSpPr>
            <a:spLocks noGrp="1" noChangeArrowheads="1"/>
          </p:cNvSpPr>
          <p:nvPr>
            <p:ph type="title"/>
          </p:nvPr>
        </p:nvSpPr>
        <p:spPr/>
        <p:txBody>
          <a:bodyPr/>
          <a:lstStyle/>
          <a:p>
            <a:r>
              <a:rPr lang="en-US" altLang="en-US" dirty="0" smtClean="0">
                <a:ea typeface="ＭＳ Ｐゴシック" charset="-128"/>
              </a:rPr>
              <a:t>Red-green colorblindness is most common</a:t>
            </a:r>
          </a:p>
        </p:txBody>
      </p:sp>
      <p:sp>
        <p:nvSpPr>
          <p:cNvPr id="68612" name="Rectangle 3"/>
          <p:cNvSpPr>
            <a:spLocks noGrp="1" noChangeArrowheads="1"/>
          </p:cNvSpPr>
          <p:nvPr>
            <p:ph type="body" idx="1"/>
          </p:nvPr>
        </p:nvSpPr>
        <p:spPr>
          <a:xfrm>
            <a:off x="152400" y="1519238"/>
            <a:ext cx="8839200" cy="4652962"/>
          </a:xfrm>
        </p:spPr>
        <p:txBody>
          <a:bodyPr/>
          <a:lstStyle/>
          <a:p>
            <a:r>
              <a:rPr lang="en-US" altLang="en-US" sz="2600" dirty="0" smtClean="0">
                <a:ea typeface="ＭＳ Ｐゴシック" charset="-128"/>
              </a:rPr>
              <a:t>Colors that would be hard for </a:t>
            </a:r>
            <a:br>
              <a:rPr lang="en-US" altLang="en-US" sz="2600" dirty="0" smtClean="0">
                <a:ea typeface="ＭＳ Ｐゴシック" charset="-128"/>
              </a:rPr>
            </a:br>
            <a:r>
              <a:rPr lang="en-US" altLang="en-US" sz="2600" dirty="0" smtClean="0">
                <a:ea typeface="ＭＳ Ｐゴシック" charset="-128"/>
              </a:rPr>
              <a:t>red-green colorblind people to distinguish:</a:t>
            </a:r>
          </a:p>
          <a:p>
            <a:pPr lvl="1"/>
            <a:r>
              <a:rPr lang="en-US" altLang="en-US" sz="2600" dirty="0" smtClean="0">
                <a:ea typeface="ＭＳ Ｐゴシック" charset="-128"/>
              </a:rPr>
              <a:t>Dark red from black</a:t>
            </a:r>
          </a:p>
          <a:p>
            <a:pPr lvl="1"/>
            <a:r>
              <a:rPr lang="en-US" altLang="en-US" sz="2600" dirty="0" smtClean="0">
                <a:ea typeface="ＭＳ Ｐゴシック" charset="-128"/>
              </a:rPr>
              <a:t>Blue from purple</a:t>
            </a:r>
          </a:p>
          <a:p>
            <a:pPr lvl="1"/>
            <a:r>
              <a:rPr lang="en-US" altLang="en-US" sz="2600" dirty="0" smtClean="0">
                <a:ea typeface="ＭＳ Ｐゴシック" charset="-128"/>
              </a:rPr>
              <a:t>Light green from white</a:t>
            </a:r>
          </a:p>
          <a:p>
            <a:r>
              <a:rPr lang="en-US" altLang="en-US" sz="2600" dirty="0" smtClean="0">
                <a:ea typeface="ＭＳ Ｐゴシック" charset="-128"/>
              </a:rPr>
              <a:t>To test a design, put it through a color-blindness filter</a:t>
            </a:r>
          </a:p>
        </p:txBody>
      </p:sp>
      <p:sp>
        <p:nvSpPr>
          <p:cNvPr id="68613" name="Rectangle 4"/>
          <p:cNvSpPr>
            <a:spLocks noChangeArrowheads="1"/>
          </p:cNvSpPr>
          <p:nvPr/>
        </p:nvSpPr>
        <p:spPr bwMode="auto">
          <a:xfrm>
            <a:off x="2286000" y="4495800"/>
            <a:ext cx="4114800" cy="1676400"/>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nvGrpSpPr>
          <p:cNvPr id="2" name="Group 8"/>
          <p:cNvGrpSpPr>
            <a:grpSpLocks/>
          </p:cNvGrpSpPr>
          <p:nvPr/>
        </p:nvGrpSpPr>
        <p:grpSpPr bwMode="auto">
          <a:xfrm>
            <a:off x="2514600" y="4648200"/>
            <a:ext cx="3733800" cy="1219200"/>
            <a:chOff x="1584" y="2640"/>
            <a:chExt cx="2352" cy="768"/>
          </a:xfrm>
        </p:grpSpPr>
        <p:sp>
          <p:nvSpPr>
            <p:cNvPr id="68618" name="Freeform 5"/>
            <p:cNvSpPr>
              <a:spLocks/>
            </p:cNvSpPr>
            <p:nvPr/>
          </p:nvSpPr>
          <p:spPr bwMode="auto">
            <a:xfrm>
              <a:off x="1584" y="2784"/>
              <a:ext cx="2352" cy="528"/>
            </a:xfrm>
            <a:custGeom>
              <a:avLst/>
              <a:gdLst>
                <a:gd name="T0" fmla="*/ 0 w 2352"/>
                <a:gd name="T1" fmla="*/ 480 h 528"/>
                <a:gd name="T2" fmla="*/ 480 w 2352"/>
                <a:gd name="T3" fmla="*/ 0 h 528"/>
                <a:gd name="T4" fmla="*/ 912 w 2352"/>
                <a:gd name="T5" fmla="*/ 240 h 528"/>
                <a:gd name="T6" fmla="*/ 1344 w 2352"/>
                <a:gd name="T7" fmla="*/ 48 h 528"/>
                <a:gd name="T8" fmla="*/ 1680 w 2352"/>
                <a:gd name="T9" fmla="*/ 432 h 528"/>
                <a:gd name="T10" fmla="*/ 1920 w 2352"/>
                <a:gd name="T11" fmla="*/ 432 h 528"/>
                <a:gd name="T12" fmla="*/ 2112 w 2352"/>
                <a:gd name="T13" fmla="*/ 528 h 528"/>
                <a:gd name="T14" fmla="*/ 2352 w 2352"/>
                <a:gd name="T15" fmla="*/ 48 h 528"/>
                <a:gd name="T16" fmla="*/ 0 60000 65536"/>
                <a:gd name="T17" fmla="*/ 0 60000 65536"/>
                <a:gd name="T18" fmla="*/ 0 60000 65536"/>
                <a:gd name="T19" fmla="*/ 0 60000 65536"/>
                <a:gd name="T20" fmla="*/ 0 60000 65536"/>
                <a:gd name="T21" fmla="*/ 0 60000 65536"/>
                <a:gd name="T22" fmla="*/ 0 60000 65536"/>
                <a:gd name="T23" fmla="*/ 0 60000 65536"/>
                <a:gd name="T24" fmla="*/ 0 w 2352"/>
                <a:gd name="T25" fmla="*/ 0 h 528"/>
                <a:gd name="T26" fmla="*/ 2352 w 2352"/>
                <a:gd name="T27" fmla="*/ 528 h 5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 h="528">
                  <a:moveTo>
                    <a:pt x="0" y="480"/>
                  </a:moveTo>
                  <a:lnTo>
                    <a:pt x="480" y="0"/>
                  </a:lnTo>
                  <a:lnTo>
                    <a:pt x="912" y="240"/>
                  </a:lnTo>
                  <a:lnTo>
                    <a:pt x="1344" y="48"/>
                  </a:lnTo>
                  <a:lnTo>
                    <a:pt x="1680" y="432"/>
                  </a:lnTo>
                  <a:lnTo>
                    <a:pt x="1920" y="432"/>
                  </a:lnTo>
                  <a:lnTo>
                    <a:pt x="2112" y="528"/>
                  </a:lnTo>
                  <a:lnTo>
                    <a:pt x="2352" y="48"/>
                  </a:lnTo>
                </a:path>
              </a:pathLst>
            </a:custGeom>
            <a:noFill/>
            <a:ln w="38100">
              <a:solidFill>
                <a:srgbClr val="7B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68619" name="Freeform 7"/>
            <p:cNvSpPr>
              <a:spLocks/>
            </p:cNvSpPr>
            <p:nvPr/>
          </p:nvSpPr>
          <p:spPr bwMode="auto">
            <a:xfrm>
              <a:off x="1584" y="2640"/>
              <a:ext cx="2352" cy="768"/>
            </a:xfrm>
            <a:custGeom>
              <a:avLst/>
              <a:gdLst>
                <a:gd name="T0" fmla="*/ 0 w 2352"/>
                <a:gd name="T1" fmla="*/ 432 h 768"/>
                <a:gd name="T2" fmla="*/ 480 w 2352"/>
                <a:gd name="T3" fmla="*/ 432 h 768"/>
                <a:gd name="T4" fmla="*/ 912 w 2352"/>
                <a:gd name="T5" fmla="*/ 0 h 768"/>
                <a:gd name="T6" fmla="*/ 1392 w 2352"/>
                <a:gd name="T7" fmla="*/ 768 h 768"/>
                <a:gd name="T8" fmla="*/ 1680 w 2352"/>
                <a:gd name="T9" fmla="*/ 96 h 768"/>
                <a:gd name="T10" fmla="*/ 1920 w 2352"/>
                <a:gd name="T11" fmla="*/ 240 h 768"/>
                <a:gd name="T12" fmla="*/ 2112 w 2352"/>
                <a:gd name="T13" fmla="*/ 480 h 768"/>
                <a:gd name="T14" fmla="*/ 2352 w 2352"/>
                <a:gd name="T15" fmla="*/ 48 h 768"/>
                <a:gd name="T16" fmla="*/ 0 60000 65536"/>
                <a:gd name="T17" fmla="*/ 0 60000 65536"/>
                <a:gd name="T18" fmla="*/ 0 60000 65536"/>
                <a:gd name="T19" fmla="*/ 0 60000 65536"/>
                <a:gd name="T20" fmla="*/ 0 60000 65536"/>
                <a:gd name="T21" fmla="*/ 0 60000 65536"/>
                <a:gd name="T22" fmla="*/ 0 60000 65536"/>
                <a:gd name="T23" fmla="*/ 0 60000 65536"/>
                <a:gd name="T24" fmla="*/ 0 w 2352"/>
                <a:gd name="T25" fmla="*/ 0 h 768"/>
                <a:gd name="T26" fmla="*/ 2352 w 2352"/>
                <a:gd name="T27" fmla="*/ 768 h 7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 h="768">
                  <a:moveTo>
                    <a:pt x="0" y="432"/>
                  </a:moveTo>
                  <a:lnTo>
                    <a:pt x="480" y="432"/>
                  </a:lnTo>
                  <a:lnTo>
                    <a:pt x="912" y="0"/>
                  </a:lnTo>
                  <a:lnTo>
                    <a:pt x="1392" y="768"/>
                  </a:lnTo>
                  <a:lnTo>
                    <a:pt x="1680" y="96"/>
                  </a:lnTo>
                  <a:lnTo>
                    <a:pt x="1920" y="240"/>
                  </a:lnTo>
                  <a:lnTo>
                    <a:pt x="2112" y="480"/>
                  </a:lnTo>
                  <a:lnTo>
                    <a:pt x="2352" y="48"/>
                  </a:ln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grpSp>
        <p:nvGrpSpPr>
          <p:cNvPr id="3" name="Group 11"/>
          <p:cNvGrpSpPr>
            <a:grpSpLocks/>
          </p:cNvGrpSpPr>
          <p:nvPr/>
        </p:nvGrpSpPr>
        <p:grpSpPr bwMode="auto">
          <a:xfrm>
            <a:off x="2514600" y="4583113"/>
            <a:ext cx="3810000" cy="1731962"/>
            <a:chOff x="1584" y="2599"/>
            <a:chExt cx="2400" cy="1091"/>
          </a:xfrm>
        </p:grpSpPr>
        <p:sp>
          <p:nvSpPr>
            <p:cNvPr id="68616" name="Freeform 9"/>
            <p:cNvSpPr>
              <a:spLocks/>
            </p:cNvSpPr>
            <p:nvPr/>
          </p:nvSpPr>
          <p:spPr bwMode="auto">
            <a:xfrm>
              <a:off x="1584" y="2736"/>
              <a:ext cx="2400" cy="954"/>
            </a:xfrm>
            <a:custGeom>
              <a:avLst/>
              <a:gdLst>
                <a:gd name="T0" fmla="*/ 0 w 2400"/>
                <a:gd name="T1" fmla="*/ 48 h 954"/>
                <a:gd name="T2" fmla="*/ 528 w 2400"/>
                <a:gd name="T3" fmla="*/ 672 h 954"/>
                <a:gd name="T4" fmla="*/ 912 w 2400"/>
                <a:gd name="T5" fmla="*/ 48 h 954"/>
                <a:gd name="T6" fmla="*/ 1344 w 2400"/>
                <a:gd name="T7" fmla="*/ 336 h 954"/>
                <a:gd name="T8" fmla="*/ 1680 w 2400"/>
                <a:gd name="T9" fmla="*/ 192 h 954"/>
                <a:gd name="T10" fmla="*/ 1931 w 2400"/>
                <a:gd name="T11" fmla="*/ 746 h 954"/>
                <a:gd name="T12" fmla="*/ 2112 w 2400"/>
                <a:gd name="T13" fmla="*/ 0 h 954"/>
                <a:gd name="T14" fmla="*/ 2400 w 2400"/>
                <a:gd name="T15" fmla="*/ 528 h 954"/>
                <a:gd name="T16" fmla="*/ 0 60000 65536"/>
                <a:gd name="T17" fmla="*/ 0 60000 65536"/>
                <a:gd name="T18" fmla="*/ 0 60000 65536"/>
                <a:gd name="T19" fmla="*/ 0 60000 65536"/>
                <a:gd name="T20" fmla="*/ 0 60000 65536"/>
                <a:gd name="T21" fmla="*/ 0 60000 65536"/>
                <a:gd name="T22" fmla="*/ 0 60000 65536"/>
                <a:gd name="T23" fmla="*/ 0 60000 65536"/>
                <a:gd name="T24" fmla="*/ 0 w 2400"/>
                <a:gd name="T25" fmla="*/ 0 h 954"/>
                <a:gd name="T26" fmla="*/ 2400 w 2400"/>
                <a:gd name="T27" fmla="*/ 954 h 9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0" h="954">
                  <a:moveTo>
                    <a:pt x="0" y="48"/>
                  </a:moveTo>
                  <a:lnTo>
                    <a:pt x="528" y="672"/>
                  </a:lnTo>
                  <a:lnTo>
                    <a:pt x="912" y="48"/>
                  </a:lnTo>
                  <a:lnTo>
                    <a:pt x="1344" y="336"/>
                  </a:lnTo>
                  <a:lnTo>
                    <a:pt x="1680" y="192"/>
                  </a:lnTo>
                  <a:cubicBezTo>
                    <a:pt x="1923" y="775"/>
                    <a:pt x="1826" y="954"/>
                    <a:pt x="1931" y="746"/>
                  </a:cubicBezTo>
                  <a:lnTo>
                    <a:pt x="2112" y="0"/>
                  </a:lnTo>
                  <a:lnTo>
                    <a:pt x="2400" y="528"/>
                  </a:lnTo>
                </a:path>
              </a:pathLst>
            </a:custGeom>
            <a:noFill/>
            <a:ln w="381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68617" name="Freeform 10"/>
            <p:cNvSpPr>
              <a:spLocks/>
            </p:cNvSpPr>
            <p:nvPr/>
          </p:nvSpPr>
          <p:spPr bwMode="auto">
            <a:xfrm>
              <a:off x="1584" y="2599"/>
              <a:ext cx="2352" cy="912"/>
            </a:xfrm>
            <a:custGeom>
              <a:avLst/>
              <a:gdLst>
                <a:gd name="T0" fmla="*/ 0 w 2352"/>
                <a:gd name="T1" fmla="*/ 864 h 912"/>
                <a:gd name="T2" fmla="*/ 480 w 2352"/>
                <a:gd name="T3" fmla="*/ 0 h 912"/>
                <a:gd name="T4" fmla="*/ 912 w 2352"/>
                <a:gd name="T5" fmla="*/ 576 h 912"/>
                <a:gd name="T6" fmla="*/ 1344 w 2352"/>
                <a:gd name="T7" fmla="*/ 576 h 912"/>
                <a:gd name="T8" fmla="*/ 1680 w 2352"/>
                <a:gd name="T9" fmla="*/ 0 h 912"/>
                <a:gd name="T10" fmla="*/ 1920 w 2352"/>
                <a:gd name="T11" fmla="*/ 480 h 912"/>
                <a:gd name="T12" fmla="*/ 2112 w 2352"/>
                <a:gd name="T13" fmla="*/ 912 h 912"/>
                <a:gd name="T14" fmla="*/ 2352 w 2352"/>
                <a:gd name="T15" fmla="*/ 432 h 912"/>
                <a:gd name="T16" fmla="*/ 0 60000 65536"/>
                <a:gd name="T17" fmla="*/ 0 60000 65536"/>
                <a:gd name="T18" fmla="*/ 0 60000 65536"/>
                <a:gd name="T19" fmla="*/ 0 60000 65536"/>
                <a:gd name="T20" fmla="*/ 0 60000 65536"/>
                <a:gd name="T21" fmla="*/ 0 60000 65536"/>
                <a:gd name="T22" fmla="*/ 0 60000 65536"/>
                <a:gd name="T23" fmla="*/ 0 60000 65536"/>
                <a:gd name="T24" fmla="*/ 0 w 2352"/>
                <a:gd name="T25" fmla="*/ 0 h 912"/>
                <a:gd name="T26" fmla="*/ 2352 w 2352"/>
                <a:gd name="T27" fmla="*/ 912 h 9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2" h="912">
                  <a:moveTo>
                    <a:pt x="0" y="864"/>
                  </a:moveTo>
                  <a:lnTo>
                    <a:pt x="480" y="0"/>
                  </a:lnTo>
                  <a:lnTo>
                    <a:pt x="912" y="576"/>
                  </a:lnTo>
                  <a:lnTo>
                    <a:pt x="1344" y="576"/>
                  </a:lnTo>
                  <a:lnTo>
                    <a:pt x="1680" y="0"/>
                  </a:lnTo>
                  <a:lnTo>
                    <a:pt x="1920" y="480"/>
                  </a:lnTo>
                  <a:lnTo>
                    <a:pt x="2112" y="912"/>
                  </a:lnTo>
                  <a:lnTo>
                    <a:pt x="2352" y="432"/>
                  </a:lnTo>
                </a:path>
              </a:pathLst>
            </a:custGeom>
            <a:noFill/>
            <a:ln w="38100">
              <a:solidFill>
                <a:srgbClr val="6A4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spTree>
    <p:extLst>
      <p:ext uri="{BB962C8B-B14F-4D97-AF65-F5344CB8AC3E}">
        <p14:creationId xmlns:p14="http://schemas.microsoft.com/office/powerpoint/2010/main" val="2625958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499"/>
                                          </p:stCondLst>
                                        </p:cTn>
                                        <p:tgtEl>
                                          <p:spTgt spid="2"/>
                                        </p:tgtEl>
                                        <p:attrNameLst>
                                          <p:attrName>style.visibility</p:attrName>
                                        </p:attrNameLst>
                                      </p:cBhvr>
                                      <p:to>
                                        <p:strVal val="hidden"/>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5A5FD305-7343-45F1-97F3-5962D95C2B89}" type="slidenum">
              <a:rPr lang="en-US" altLang="en-US" sz="1400" b="0">
                <a:solidFill>
                  <a:schemeClr val="bg2"/>
                </a:solidFill>
                <a:latin typeface="Arial" panose="020B0604020202020204" pitchFamily="34" charset="0"/>
              </a:rPr>
              <a:pPr/>
              <a:t>23</a:t>
            </a:fld>
            <a:endParaRPr lang="en-US" altLang="en-US" sz="1400" b="0">
              <a:solidFill>
                <a:schemeClr val="bg2"/>
              </a:solidFill>
              <a:latin typeface="Arial" panose="020B0604020202020204" pitchFamily="34" charset="0"/>
            </a:endParaRPr>
          </a:p>
        </p:txBody>
      </p:sp>
      <p:sp>
        <p:nvSpPr>
          <p:cNvPr id="71683" name="Rectangle 2"/>
          <p:cNvSpPr>
            <a:spLocks noGrp="1" noChangeArrowheads="1"/>
          </p:cNvSpPr>
          <p:nvPr>
            <p:ph type="title"/>
          </p:nvPr>
        </p:nvSpPr>
        <p:spPr/>
        <p:txBody>
          <a:bodyPr/>
          <a:lstStyle/>
          <a:p>
            <a:r>
              <a:rPr lang="en-US" altLang="en-US" sz="3200" dirty="0" smtClean="0">
                <a:ea typeface="ＭＳ Ｐゴシック" charset="-128"/>
              </a:rPr>
              <a:t>Use B&amp;W rendering to obtain an approximation of readability by colorblind individuals</a:t>
            </a:r>
          </a:p>
        </p:txBody>
      </p:sp>
      <p:sp>
        <p:nvSpPr>
          <p:cNvPr id="71684" name="Rectangle 3"/>
          <p:cNvSpPr>
            <a:spLocks noGrp="1" noChangeArrowheads="1"/>
          </p:cNvSpPr>
          <p:nvPr>
            <p:ph type="body" idx="1"/>
          </p:nvPr>
        </p:nvSpPr>
        <p:spPr/>
        <p:txBody>
          <a:bodyPr/>
          <a:lstStyle/>
          <a:p>
            <a:r>
              <a:rPr lang="en-US" altLang="en-US" dirty="0" err="1" smtClean="0">
                <a:ea typeface="ＭＳ Ｐゴシック" charset="-128"/>
              </a:rPr>
              <a:t>MoneyDance</a:t>
            </a:r>
            <a:r>
              <a:rPr lang="en-US" altLang="en-US" dirty="0" smtClean="0">
                <a:ea typeface="ＭＳ Ｐゴシック" charset="-128"/>
              </a:rPr>
              <a:t> rendered in B&amp;W</a:t>
            </a:r>
          </a:p>
        </p:txBody>
      </p:sp>
      <p:pic>
        <p:nvPicPr>
          <p:cNvPr id="71685" name="Picture 11" descr="Fig13a MoneyDance-BadColor.gif                                 002B5D1B Mac G4 HD                      BBA76D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25675"/>
            <a:ext cx="7169150" cy="4157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5964" name="Picture 12" descr="Fig13b MoneyDance-Ba#2AD392.gif                                002B5D1B Mac G4 HD                      BBA76DE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25675"/>
            <a:ext cx="7169150" cy="4157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620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5964"/>
                                        </p:tgtEl>
                                        <p:attrNameLst>
                                          <p:attrName>style.visibility</p:attrName>
                                        </p:attrNameLst>
                                      </p:cBhvr>
                                      <p:to>
                                        <p:strVal val="visible"/>
                                      </p:to>
                                    </p:set>
                                    <p:animEffect transition="in" filter="fade">
                                      <p:cBhvr>
                                        <p:cTn id="7" dur="2000"/>
                                        <p:tgtEl>
                                          <p:spTgt spid="2045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in mind that you do not have complete control over color</a:t>
            </a:r>
            <a:endParaRPr lang="en-US" dirty="0"/>
          </a:p>
        </p:txBody>
      </p:sp>
      <p:sp>
        <p:nvSpPr>
          <p:cNvPr id="3" name="Content Placeholder 2"/>
          <p:cNvSpPr>
            <a:spLocks noGrp="1"/>
          </p:cNvSpPr>
          <p:nvPr>
            <p:ph idx="1"/>
          </p:nvPr>
        </p:nvSpPr>
        <p:spPr/>
        <p:txBody>
          <a:bodyPr/>
          <a:lstStyle/>
          <a:p>
            <a:r>
              <a:rPr lang="en-US" sz="2800" dirty="0" smtClean="0"/>
              <a:t>Colors may appear different on </a:t>
            </a:r>
            <a:r>
              <a:rPr lang="en-US" sz="2800" u="sng" dirty="0" smtClean="0"/>
              <a:t>different displays</a:t>
            </a:r>
            <a:r>
              <a:rPr lang="en-US" sz="2800" dirty="0" smtClean="0"/>
              <a:t>, which vary by make, model, driver software, display settings</a:t>
            </a:r>
          </a:p>
          <a:p>
            <a:r>
              <a:rPr lang="en-US" sz="2800" dirty="0" smtClean="0"/>
              <a:t>Many colors look the same on </a:t>
            </a:r>
            <a:r>
              <a:rPr lang="en-US" sz="2800" u="sng" dirty="0" smtClean="0"/>
              <a:t>gray scale</a:t>
            </a:r>
            <a:r>
              <a:rPr lang="en-US" sz="2800" dirty="0" smtClean="0"/>
              <a:t> displays</a:t>
            </a:r>
          </a:p>
          <a:p>
            <a:r>
              <a:rPr lang="en-US" sz="2800" u="sng" dirty="0" smtClean="0"/>
              <a:t>Viewing angle </a:t>
            </a:r>
            <a:r>
              <a:rPr lang="en-US" sz="2800" dirty="0" smtClean="0"/>
              <a:t>can influence colors</a:t>
            </a:r>
          </a:p>
          <a:p>
            <a:r>
              <a:rPr lang="en-US" sz="2800" dirty="0" smtClean="0"/>
              <a:t>Colors may be washed out by </a:t>
            </a:r>
            <a:r>
              <a:rPr lang="en-US" sz="2800" u="sng" dirty="0" smtClean="0"/>
              <a:t>ambient light</a:t>
            </a:r>
          </a:p>
          <a:p>
            <a:pPr marL="0" indent="0" algn="ctr">
              <a:buNone/>
            </a:pPr>
            <a:r>
              <a:rPr lang="en-US" sz="2800" dirty="0" smtClean="0">
                <a:sym typeface="Wingdings" panose="05000000000000000000" pitchFamily="2" charset="2"/>
              </a:rPr>
              <a:t/>
            </a:r>
            <a:br>
              <a:rPr lang="en-US" sz="2800" dirty="0" smtClean="0">
                <a:sym typeface="Wingdings" panose="05000000000000000000" pitchFamily="2" charset="2"/>
              </a:rPr>
            </a:br>
            <a:r>
              <a:rPr lang="en-US" sz="2800" i="1" dirty="0" smtClean="0">
                <a:sym typeface="Wingdings" panose="05000000000000000000" pitchFamily="2" charset="2"/>
              </a:rPr>
              <a:t> What you see might not be what users see</a:t>
            </a:r>
            <a:endParaRPr lang="en-US" sz="2800" i="1" dirty="0" smtClean="0"/>
          </a:p>
          <a:p>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24</a:t>
            </a:fld>
            <a:endParaRPr lang="en-GB"/>
          </a:p>
        </p:txBody>
      </p:sp>
    </p:spTree>
    <p:extLst>
      <p:ext uri="{BB962C8B-B14F-4D97-AF65-F5344CB8AC3E}">
        <p14:creationId xmlns:p14="http://schemas.microsoft.com/office/powerpoint/2010/main" val="3214235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4"/>
          <p:cNvSpPr>
            <a:spLocks noGrp="1"/>
          </p:cNvSpPr>
          <p:nvPr>
            <p:ph type="sldNum" sz="quarter" idx="4294967295"/>
          </p:nvPr>
        </p:nvSpPr>
        <p:spPr>
          <a:xfrm>
            <a:off x="3683000" y="6477000"/>
            <a:ext cx="1905000" cy="171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DD2058A3-E89E-46C8-9704-442F371DB632}" type="slidenum">
              <a:rPr lang="en-US" altLang="en-US" sz="1400" b="0">
                <a:solidFill>
                  <a:schemeClr val="bg2"/>
                </a:solidFill>
                <a:latin typeface="Arial" panose="020B0604020202020204" pitchFamily="34" charset="0"/>
              </a:rPr>
              <a:pPr/>
              <a:t>25</a:t>
            </a:fld>
            <a:endParaRPr lang="en-US" altLang="en-US" sz="1400" b="0" dirty="0">
              <a:solidFill>
                <a:schemeClr val="bg2"/>
              </a:solidFill>
              <a:latin typeface="Arial" panose="020B0604020202020204" pitchFamily="34" charset="0"/>
            </a:endParaRPr>
          </a:p>
        </p:txBody>
      </p:sp>
      <p:sp>
        <p:nvSpPr>
          <p:cNvPr id="73731" name="Rectangle 2"/>
          <p:cNvSpPr>
            <a:spLocks noGrp="1" noChangeArrowheads="1"/>
          </p:cNvSpPr>
          <p:nvPr>
            <p:ph type="title"/>
          </p:nvPr>
        </p:nvSpPr>
        <p:spPr/>
        <p:txBody>
          <a:bodyPr/>
          <a:lstStyle/>
          <a:p>
            <a:r>
              <a:rPr lang="en-US" altLang="en-US" dirty="0" smtClean="0">
                <a:ea typeface="ＭＳ Ｐゴシック" charset="-128"/>
              </a:rPr>
              <a:t>Design implication: Don’t rely solely on color</a:t>
            </a:r>
          </a:p>
        </p:txBody>
      </p:sp>
      <p:sp>
        <p:nvSpPr>
          <p:cNvPr id="73732" name="Rectangle 3"/>
          <p:cNvSpPr>
            <a:spLocks noGrp="1" noChangeArrowheads="1"/>
          </p:cNvSpPr>
          <p:nvPr>
            <p:ph type="body" idx="1"/>
          </p:nvPr>
        </p:nvSpPr>
        <p:spPr>
          <a:xfrm>
            <a:off x="457200" y="1676400"/>
            <a:ext cx="8178800" cy="1752600"/>
          </a:xfrm>
        </p:spPr>
        <p:txBody>
          <a:bodyPr/>
          <a:lstStyle/>
          <a:p>
            <a:r>
              <a:rPr lang="en-US" altLang="en-US" dirty="0" smtClean="0">
                <a:ea typeface="ＭＳ Ｐゴシック" charset="-128"/>
              </a:rPr>
              <a:t>Use </a:t>
            </a:r>
            <a:r>
              <a:rPr lang="en-US" altLang="en-US" i="1" dirty="0" smtClean="0">
                <a:ea typeface="ＭＳ Ｐゴシック" charset="-128"/>
              </a:rPr>
              <a:t>redundantly </a:t>
            </a:r>
            <a:r>
              <a:rPr lang="en-US" altLang="en-US" dirty="0" smtClean="0">
                <a:ea typeface="ＭＳ Ｐゴシック" charset="-128"/>
              </a:rPr>
              <a:t>with other cues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a:p>
            <a:r>
              <a:rPr lang="en-US" altLang="en-US" dirty="0" smtClean="0">
                <a:ea typeface="ＭＳ Ｐゴシック" charset="-128"/>
              </a:rPr>
              <a:t>E.g., Let’s improve ITN.net</a:t>
            </a:r>
          </a:p>
        </p:txBody>
      </p:sp>
      <p:pic>
        <p:nvPicPr>
          <p:cNvPr id="73733" name="Picture 5" descr="itn.net-subtle colors2.gif                                     0004EAD5Macintosh HD                   ABA781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848226"/>
            <a:ext cx="774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itn.net_subtle_colors_fix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242" y="4778376"/>
            <a:ext cx="7681912"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Isosceles Triangle 23"/>
          <p:cNvSpPr>
            <a:spLocks noChangeArrowheads="1"/>
          </p:cNvSpPr>
          <p:nvPr/>
        </p:nvSpPr>
        <p:spPr bwMode="auto">
          <a:xfrm>
            <a:off x="7653338" y="3048000"/>
            <a:ext cx="457200" cy="381000"/>
          </a:xfrm>
          <a:prstGeom prst="triangle">
            <a:avLst>
              <a:gd name="adj" fmla="val 50000"/>
            </a:avLst>
          </a:prstGeom>
          <a:solidFill>
            <a:srgbClr val="008000"/>
          </a:solidFill>
          <a:ln w="12700">
            <a:solidFill>
              <a:srgbClr val="008000"/>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73736" name="Oval 24"/>
          <p:cNvSpPr>
            <a:spLocks noChangeArrowheads="1"/>
          </p:cNvSpPr>
          <p:nvPr/>
        </p:nvSpPr>
        <p:spPr bwMode="auto">
          <a:xfrm>
            <a:off x="8229600" y="3048000"/>
            <a:ext cx="381000" cy="381000"/>
          </a:xfrm>
          <a:prstGeom prst="ellipse">
            <a:avLst/>
          </a:prstGeom>
          <a:solidFill>
            <a:srgbClr val="0000FF"/>
          </a:solidFill>
          <a:ln w="12700">
            <a:solidFill>
              <a:srgbClr val="0000FF"/>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73737" name="Oval 24"/>
          <p:cNvSpPr>
            <a:spLocks noChangeArrowheads="1"/>
          </p:cNvSpPr>
          <p:nvPr/>
        </p:nvSpPr>
        <p:spPr bwMode="auto">
          <a:xfrm>
            <a:off x="8229600" y="2362200"/>
            <a:ext cx="381000" cy="381000"/>
          </a:xfrm>
          <a:prstGeom prst="ellipse">
            <a:avLst/>
          </a:prstGeom>
          <a:solidFill>
            <a:srgbClr val="0000FF"/>
          </a:solidFill>
          <a:ln w="12700">
            <a:solidFill>
              <a:srgbClr val="0000FF"/>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73738" name="Oval 24"/>
          <p:cNvSpPr>
            <a:spLocks noChangeArrowheads="1"/>
          </p:cNvSpPr>
          <p:nvPr/>
        </p:nvSpPr>
        <p:spPr bwMode="auto">
          <a:xfrm>
            <a:off x="7696200" y="2362200"/>
            <a:ext cx="381000" cy="381000"/>
          </a:xfrm>
          <a:prstGeom prst="ellipse">
            <a:avLst/>
          </a:prstGeom>
          <a:solidFill>
            <a:srgbClr val="008000"/>
          </a:solidFill>
          <a:ln w="12700">
            <a:solidFill>
              <a:srgbClr val="0000FF"/>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cxnSp>
        <p:nvCxnSpPr>
          <p:cNvPr id="73739" name="Straight Connector 13"/>
          <p:cNvCxnSpPr>
            <a:cxnSpLocks noChangeShapeType="1"/>
          </p:cNvCxnSpPr>
          <p:nvPr/>
        </p:nvCxnSpPr>
        <p:spPr bwMode="auto">
          <a:xfrm>
            <a:off x="7543800" y="2438400"/>
            <a:ext cx="1219200" cy="228600"/>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cxnSp>
      <p:cxnSp>
        <p:nvCxnSpPr>
          <p:cNvPr id="73740" name="Straight Connector 15"/>
          <p:cNvCxnSpPr>
            <a:cxnSpLocks noChangeShapeType="1"/>
          </p:cNvCxnSpPr>
          <p:nvPr/>
        </p:nvCxnSpPr>
        <p:spPr bwMode="auto">
          <a:xfrm flipV="1">
            <a:off x="7543800" y="2438400"/>
            <a:ext cx="1219200" cy="228600"/>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82941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4"/>
          <p:cNvSpPr>
            <a:spLocks noGrp="1"/>
          </p:cNvSpPr>
          <p:nvPr>
            <p:ph type="sldNum" sz="quarter" idx="4294967295"/>
          </p:nvPr>
        </p:nvSpPr>
        <p:spPr>
          <a:xfrm>
            <a:off x="3619500" y="6402387"/>
            <a:ext cx="1905000" cy="3190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1F0E1C15-88FE-4C2B-8C3C-1584AA94AF48}" type="slidenum">
              <a:rPr lang="en-US" altLang="en-US" sz="1400" b="0">
                <a:solidFill>
                  <a:schemeClr val="bg2"/>
                </a:solidFill>
                <a:latin typeface="Arial" panose="020B0604020202020204" pitchFamily="34" charset="0"/>
              </a:rPr>
              <a:pPr/>
              <a:t>26</a:t>
            </a:fld>
            <a:endParaRPr lang="en-US" altLang="en-US" sz="1400" b="0" dirty="0">
              <a:solidFill>
                <a:schemeClr val="bg2"/>
              </a:solidFill>
              <a:latin typeface="Arial" panose="020B0604020202020204" pitchFamily="34" charset="0"/>
            </a:endParaRPr>
          </a:p>
        </p:txBody>
      </p:sp>
      <p:sp>
        <p:nvSpPr>
          <p:cNvPr id="74755" name="Rectangle 2"/>
          <p:cNvSpPr>
            <a:spLocks noGrp="1" noChangeArrowheads="1"/>
          </p:cNvSpPr>
          <p:nvPr>
            <p:ph type="title"/>
          </p:nvPr>
        </p:nvSpPr>
        <p:spPr/>
        <p:txBody>
          <a:bodyPr/>
          <a:lstStyle/>
          <a:p>
            <a:r>
              <a:rPr lang="en-US" altLang="en-US" dirty="0" smtClean="0">
                <a:ea typeface="ＭＳ Ｐゴシック" charset="-128"/>
              </a:rPr>
              <a:t>Design implication: Use more distinctive colors</a:t>
            </a:r>
          </a:p>
        </p:txBody>
      </p:sp>
      <p:sp>
        <p:nvSpPr>
          <p:cNvPr id="74756" name="Rectangle 3"/>
          <p:cNvSpPr>
            <a:spLocks noGrp="1" noChangeArrowheads="1"/>
          </p:cNvSpPr>
          <p:nvPr>
            <p:ph type="body" idx="1"/>
          </p:nvPr>
        </p:nvSpPr>
        <p:spPr/>
        <p:txBody>
          <a:bodyPr/>
          <a:lstStyle/>
          <a:p>
            <a:endParaRPr lang="en-US" altLang="en-US" i="1" dirty="0" smtClean="0">
              <a:ea typeface="ＭＳ Ｐゴシック" charset="-128"/>
            </a:endParaRPr>
          </a:p>
          <a:p>
            <a:r>
              <a:rPr lang="en-US" altLang="en-US" i="1" dirty="0" smtClean="0">
                <a:ea typeface="ＭＳ Ｐゴシック" charset="-128"/>
              </a:rPr>
              <a:t>Most </a:t>
            </a:r>
            <a:r>
              <a:rPr lang="en-US" altLang="en-US" dirty="0" smtClean="0">
                <a:ea typeface="ＭＳ Ｐゴシック" charset="-128"/>
              </a:rPr>
              <a:t>distinctive colors:</a:t>
            </a:r>
          </a:p>
          <a:p>
            <a:pPr lvl="1"/>
            <a:endParaRPr lang="en-US" altLang="en-US" dirty="0" smtClean="0">
              <a:ea typeface="ＭＳ Ｐゴシック" charset="-128"/>
            </a:endParaRPr>
          </a:p>
          <a:p>
            <a:endParaRPr lang="en-US" altLang="en-US" dirty="0" smtClean="0">
              <a:ea typeface="ＭＳ Ｐゴシック" charset="-128"/>
            </a:endParaRPr>
          </a:p>
          <a:p>
            <a:r>
              <a:rPr lang="en-US" altLang="en-US" dirty="0" smtClean="0">
                <a:ea typeface="ＭＳ Ｐゴシック" charset="-128"/>
              </a:rPr>
              <a:t>Other distinctive colors:</a:t>
            </a:r>
          </a:p>
        </p:txBody>
      </p:sp>
      <p:sp>
        <p:nvSpPr>
          <p:cNvPr id="74757" name="Rectangle 5"/>
          <p:cNvSpPr>
            <a:spLocks noChangeAspect="1"/>
          </p:cNvSpPr>
          <p:nvPr/>
        </p:nvSpPr>
        <p:spPr bwMode="auto">
          <a:xfrm>
            <a:off x="5181600" y="2911475"/>
            <a:ext cx="365125" cy="365125"/>
          </a:xfrm>
          <a:prstGeom prst="rect">
            <a:avLst/>
          </a:prstGeom>
          <a:solidFill>
            <a:schemeClr val="tx1"/>
          </a:solidFill>
          <a:ln w="12700">
            <a:solidFill>
              <a:schemeClr val="tx1"/>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74758" name="Rectangle 6"/>
          <p:cNvSpPr>
            <a:spLocks noChangeAspect="1"/>
          </p:cNvSpPr>
          <p:nvPr/>
        </p:nvSpPr>
        <p:spPr bwMode="auto">
          <a:xfrm>
            <a:off x="5791200" y="2911475"/>
            <a:ext cx="365125" cy="365125"/>
          </a:xfrm>
          <a:prstGeom prst="rect">
            <a:avLst/>
          </a:prstGeom>
          <a:solidFill>
            <a:schemeClr val="bg1"/>
          </a:solidFill>
          <a:ln w="12700">
            <a:solidFill>
              <a:schemeClr val="tx1"/>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74759" name="Rectangle 7"/>
          <p:cNvSpPr>
            <a:spLocks noChangeAspect="1"/>
          </p:cNvSpPr>
          <p:nvPr/>
        </p:nvSpPr>
        <p:spPr bwMode="auto">
          <a:xfrm>
            <a:off x="6400800" y="2911475"/>
            <a:ext cx="365125" cy="365125"/>
          </a:xfrm>
          <a:prstGeom prst="rect">
            <a:avLst/>
          </a:prstGeom>
          <a:solidFill>
            <a:srgbClr val="FF0000"/>
          </a:solidFill>
          <a:ln w="12700">
            <a:solidFill>
              <a:schemeClr val="tx1"/>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74760" name="Rectangle 8"/>
          <p:cNvSpPr>
            <a:spLocks noChangeAspect="1"/>
          </p:cNvSpPr>
          <p:nvPr/>
        </p:nvSpPr>
        <p:spPr bwMode="auto">
          <a:xfrm>
            <a:off x="7010400" y="2911475"/>
            <a:ext cx="365125" cy="365125"/>
          </a:xfrm>
          <a:prstGeom prst="rect">
            <a:avLst/>
          </a:prstGeom>
          <a:solidFill>
            <a:srgbClr val="008000"/>
          </a:solidFill>
          <a:ln w="12700">
            <a:solidFill>
              <a:schemeClr val="tx1"/>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74761" name="Rectangle 9"/>
          <p:cNvSpPr>
            <a:spLocks noChangeAspect="1"/>
          </p:cNvSpPr>
          <p:nvPr/>
        </p:nvSpPr>
        <p:spPr bwMode="auto">
          <a:xfrm>
            <a:off x="7620000" y="2911475"/>
            <a:ext cx="365125" cy="365125"/>
          </a:xfrm>
          <a:prstGeom prst="rect">
            <a:avLst/>
          </a:prstGeom>
          <a:solidFill>
            <a:srgbClr val="FFFF00"/>
          </a:solidFill>
          <a:ln w="12700">
            <a:solidFill>
              <a:schemeClr val="tx1"/>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74762" name="Rectangle 10"/>
          <p:cNvSpPr>
            <a:spLocks noChangeAspect="1"/>
          </p:cNvSpPr>
          <p:nvPr/>
        </p:nvSpPr>
        <p:spPr bwMode="auto">
          <a:xfrm>
            <a:off x="8229600" y="2911475"/>
            <a:ext cx="365125" cy="365125"/>
          </a:xfrm>
          <a:prstGeom prst="rect">
            <a:avLst/>
          </a:prstGeom>
          <a:solidFill>
            <a:srgbClr val="0000FF"/>
          </a:solidFill>
          <a:ln w="12700">
            <a:solidFill>
              <a:schemeClr val="tx1"/>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12" name="Rectangle 11"/>
          <p:cNvSpPr>
            <a:spLocks noChangeAspect="1"/>
          </p:cNvSpPr>
          <p:nvPr/>
        </p:nvSpPr>
        <p:spPr bwMode="auto">
          <a:xfrm>
            <a:off x="5181600" y="4664075"/>
            <a:ext cx="365125" cy="365125"/>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a:lstStyle/>
          <a:p>
            <a:pPr>
              <a:defRPr/>
            </a:pPr>
            <a:endParaRPr lang="en-US">
              <a:latin typeface="Times" charset="0"/>
              <a:ea typeface="+mn-ea"/>
            </a:endParaRPr>
          </a:p>
        </p:txBody>
      </p:sp>
      <p:sp>
        <p:nvSpPr>
          <p:cNvPr id="13" name="Rectangle 12"/>
          <p:cNvSpPr>
            <a:spLocks noChangeAspect="1"/>
          </p:cNvSpPr>
          <p:nvPr/>
        </p:nvSpPr>
        <p:spPr bwMode="auto">
          <a:xfrm>
            <a:off x="5791200" y="4664075"/>
            <a:ext cx="365125" cy="365125"/>
          </a:xfrm>
          <a:prstGeom prst="rect">
            <a:avLst/>
          </a:prstGeom>
          <a:solidFill>
            <a:schemeClr val="accent5">
              <a:lumMod val="25000"/>
            </a:schemeClr>
          </a:solidFill>
          <a:ln w="12700" cap="flat" cmpd="sng" algn="ctr">
            <a:solidFill>
              <a:schemeClr val="tx1"/>
            </a:solidFill>
            <a:prstDash val="solid"/>
            <a:round/>
            <a:headEnd type="none" w="sm" len="sm"/>
            <a:tailEnd type="none" w="sm" len="sm"/>
          </a:ln>
          <a:effectLst/>
        </p:spPr>
        <p:txBody>
          <a:bodyPr/>
          <a:lstStyle/>
          <a:p>
            <a:pPr>
              <a:defRPr/>
            </a:pPr>
            <a:endParaRPr lang="en-US">
              <a:latin typeface="Times" charset="0"/>
              <a:ea typeface="+mn-ea"/>
            </a:endParaRPr>
          </a:p>
        </p:txBody>
      </p:sp>
      <p:sp>
        <p:nvSpPr>
          <p:cNvPr id="74765" name="Rectangle 13"/>
          <p:cNvSpPr>
            <a:spLocks noChangeAspect="1"/>
          </p:cNvSpPr>
          <p:nvPr/>
        </p:nvSpPr>
        <p:spPr bwMode="auto">
          <a:xfrm>
            <a:off x="6400800" y="4664075"/>
            <a:ext cx="365125" cy="365125"/>
          </a:xfrm>
          <a:prstGeom prst="rect">
            <a:avLst/>
          </a:prstGeom>
          <a:solidFill>
            <a:srgbClr val="FF6600"/>
          </a:solidFill>
          <a:ln w="12700">
            <a:solidFill>
              <a:schemeClr val="tx1"/>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
        <p:nvSpPr>
          <p:cNvPr id="15" name="Rectangle 14"/>
          <p:cNvSpPr>
            <a:spLocks noChangeAspect="1"/>
          </p:cNvSpPr>
          <p:nvPr/>
        </p:nvSpPr>
        <p:spPr bwMode="auto">
          <a:xfrm>
            <a:off x="7010400" y="4664075"/>
            <a:ext cx="365125" cy="365125"/>
          </a:xfrm>
          <a:prstGeom prst="rect">
            <a:avLst/>
          </a:prstGeom>
          <a:solidFill>
            <a:schemeClr val="bg1">
              <a:lumMod val="50000"/>
            </a:schemeClr>
          </a:solidFill>
          <a:ln w="12700" cap="flat" cmpd="sng" algn="ctr">
            <a:solidFill>
              <a:schemeClr val="tx1"/>
            </a:solidFill>
            <a:prstDash val="solid"/>
            <a:round/>
            <a:headEnd type="none" w="sm" len="sm"/>
            <a:tailEnd type="none" w="sm" len="sm"/>
          </a:ln>
          <a:effectLst/>
        </p:spPr>
        <p:txBody>
          <a:bodyPr/>
          <a:lstStyle/>
          <a:p>
            <a:pPr>
              <a:defRPr/>
            </a:pPr>
            <a:endParaRPr lang="en-US">
              <a:latin typeface="Times" charset="0"/>
              <a:ea typeface="+mn-ea"/>
            </a:endParaRPr>
          </a:p>
        </p:txBody>
      </p:sp>
      <p:sp>
        <p:nvSpPr>
          <p:cNvPr id="74767" name="Rectangle 15"/>
          <p:cNvSpPr>
            <a:spLocks noChangeAspect="1"/>
          </p:cNvSpPr>
          <p:nvPr/>
        </p:nvSpPr>
        <p:spPr bwMode="auto">
          <a:xfrm>
            <a:off x="7620000" y="4664075"/>
            <a:ext cx="365125" cy="365125"/>
          </a:xfrm>
          <a:prstGeom prst="rect">
            <a:avLst/>
          </a:prstGeom>
          <a:solidFill>
            <a:srgbClr val="660066"/>
          </a:solidFill>
          <a:ln w="12700">
            <a:solidFill>
              <a:schemeClr val="tx1"/>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Tree>
    <p:extLst>
      <p:ext uri="{BB962C8B-B14F-4D97-AF65-F5344CB8AC3E}">
        <p14:creationId xmlns:p14="http://schemas.microsoft.com/office/powerpoint/2010/main" val="1405965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This Class is About How Human Perception and Reading Work (Johnson 4-6)</a:t>
            </a:r>
            <a:endParaRPr lang="en-US" sz="3200" i="1" dirty="0"/>
          </a:p>
        </p:txBody>
      </p:sp>
      <p:sp>
        <p:nvSpPr>
          <p:cNvPr id="3" name="Content Placeholder 2"/>
          <p:cNvSpPr>
            <a:spLocks noGrp="1"/>
          </p:cNvSpPr>
          <p:nvPr>
            <p:ph idx="1"/>
          </p:nvPr>
        </p:nvSpPr>
        <p:spPr>
          <a:xfrm>
            <a:off x="362932" y="1676400"/>
            <a:ext cx="8763000" cy="4876800"/>
          </a:xfrm>
        </p:spPr>
        <p:txBody>
          <a:bodyPr>
            <a:normAutofit/>
          </a:bodyPr>
          <a:lstStyle/>
          <a:p>
            <a:pPr marL="0" indent="0" algn="ctr">
              <a:buNone/>
            </a:pPr>
            <a:r>
              <a:rPr lang="en-US" u="sng" dirty="0" smtClean="0"/>
              <a:t>Key topics/questions for Today’s Class</a:t>
            </a:r>
          </a:p>
          <a:p>
            <a:pPr marL="744538" indent="-744538">
              <a:buFont typeface="+mj-lt"/>
              <a:buAutoNum type="arabicPeriod"/>
            </a:pPr>
            <a:r>
              <a:rPr lang="en-US" dirty="0" smtClean="0">
                <a:solidFill>
                  <a:schemeClr val="bg1">
                    <a:lumMod val="75000"/>
                  </a:schemeClr>
                </a:solidFill>
              </a:rPr>
              <a:t>Our color vision is limited</a:t>
            </a:r>
          </a:p>
          <a:p>
            <a:pPr marL="744538" indent="-744538">
              <a:buFont typeface="+mj-lt"/>
              <a:buAutoNum type="arabicPeriod"/>
            </a:pPr>
            <a:r>
              <a:rPr lang="en-US" dirty="0" smtClean="0"/>
              <a:t>Our peripheral vision is poor</a:t>
            </a:r>
          </a:p>
          <a:p>
            <a:pPr marL="744538" indent="-744538">
              <a:buFont typeface="+mj-lt"/>
              <a:buAutoNum type="arabicPeriod"/>
            </a:pPr>
            <a:r>
              <a:rPr lang="en-US" dirty="0" smtClean="0"/>
              <a:t>Reading is unnatural</a:t>
            </a:r>
          </a:p>
          <a:p>
            <a:pPr marL="744538" indent="-744538">
              <a:buFont typeface="+mj-lt"/>
              <a:buAutoNum type="arabicPeriod"/>
            </a:pPr>
            <a:r>
              <a:rPr lang="en-US" dirty="0" smtClean="0"/>
              <a:t>IA#3: Apply what you have learned to a design challenge</a:t>
            </a:r>
            <a:endParaRPr lang="en-US" dirty="0"/>
          </a:p>
        </p:txBody>
      </p:sp>
    </p:spTree>
    <p:extLst>
      <p:ext uri="{BB962C8B-B14F-4D97-AF65-F5344CB8AC3E}">
        <p14:creationId xmlns:p14="http://schemas.microsoft.com/office/powerpoint/2010/main" val="34114022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Question #6: Why is vision better within foveal field?</a:t>
            </a:r>
            <a:endParaRPr lang="en-US" dirty="0"/>
          </a:p>
        </p:txBody>
      </p:sp>
      <p:sp>
        <p:nvSpPr>
          <p:cNvPr id="3" name="Content Placeholder 2"/>
          <p:cNvSpPr>
            <a:spLocks noGrp="1"/>
          </p:cNvSpPr>
          <p:nvPr>
            <p:ph idx="1"/>
          </p:nvPr>
        </p:nvSpPr>
        <p:spPr/>
        <p:txBody>
          <a:bodyPr/>
          <a:lstStyle/>
          <a:p>
            <a:pPr marL="514350" indent="-514350">
              <a:buAutoNum type="alphaUcPeriod"/>
            </a:pPr>
            <a:r>
              <a:rPr lang="en-US" dirty="0" smtClean="0"/>
              <a:t>Data within foveal field is uncompressed </a:t>
            </a:r>
          </a:p>
          <a:p>
            <a:pPr marL="514350" indent="-514350">
              <a:buAutoNum type="alphaUcPeriod"/>
            </a:pPr>
            <a:r>
              <a:rPr lang="en-US" dirty="0" smtClean="0"/>
              <a:t>Cone density is higher within foveal field</a:t>
            </a:r>
          </a:p>
          <a:p>
            <a:pPr marL="514350" indent="-514350">
              <a:buAutoNum type="alphaUcPeriod"/>
            </a:pPr>
            <a:r>
              <a:rPr lang="en-US" dirty="0" smtClean="0"/>
              <a:t>More processing power dedicated to fovea</a:t>
            </a:r>
          </a:p>
          <a:p>
            <a:pPr marL="514350" indent="-514350">
              <a:buAutoNum type="alphaUcPeriod"/>
            </a:pPr>
            <a:r>
              <a:rPr lang="en-US" dirty="0" smtClean="0"/>
              <a:t>A, B, &amp; C</a:t>
            </a:r>
          </a:p>
        </p:txBody>
      </p:sp>
      <p:sp>
        <p:nvSpPr>
          <p:cNvPr id="4" name="Slide Number Placeholder 3"/>
          <p:cNvSpPr>
            <a:spLocks noGrp="1"/>
          </p:cNvSpPr>
          <p:nvPr>
            <p:ph type="sldNum" sz="quarter" idx="10"/>
          </p:nvPr>
        </p:nvSpPr>
        <p:spPr/>
        <p:txBody>
          <a:bodyPr/>
          <a:lstStyle/>
          <a:p>
            <a:fld id="{D3612ABD-40C9-418A-A056-70C86155DF51}" type="slidenum">
              <a:rPr lang="en-GB" smtClean="0"/>
              <a:pPr/>
              <a:t>28</a:t>
            </a:fld>
            <a:endParaRPr lang="en-GB"/>
          </a:p>
        </p:txBody>
      </p:sp>
    </p:spTree>
    <p:extLst>
      <p:ext uri="{BB962C8B-B14F-4D97-AF65-F5344CB8AC3E}">
        <p14:creationId xmlns:p14="http://schemas.microsoft.com/office/powerpoint/2010/main" val="3814729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Question #7: What is peripheral vision good at?</a:t>
            </a:r>
            <a:endParaRPr lang="en-US" dirty="0"/>
          </a:p>
        </p:txBody>
      </p:sp>
      <p:sp>
        <p:nvSpPr>
          <p:cNvPr id="3" name="Content Placeholder 2"/>
          <p:cNvSpPr>
            <a:spLocks noGrp="1"/>
          </p:cNvSpPr>
          <p:nvPr>
            <p:ph idx="1"/>
          </p:nvPr>
        </p:nvSpPr>
        <p:spPr/>
        <p:txBody>
          <a:bodyPr/>
          <a:lstStyle/>
          <a:p>
            <a:pPr marL="514350" indent="-514350">
              <a:buAutoNum type="alphaUcPeriod"/>
            </a:pPr>
            <a:r>
              <a:rPr lang="en-US" dirty="0" smtClean="0"/>
              <a:t>Viewing color</a:t>
            </a:r>
          </a:p>
          <a:p>
            <a:pPr marL="514350" indent="-514350">
              <a:buAutoNum type="alphaUcPeriod"/>
            </a:pPr>
            <a:r>
              <a:rPr lang="en-US" dirty="0" smtClean="0"/>
              <a:t>Viewing motion</a:t>
            </a:r>
          </a:p>
          <a:p>
            <a:pPr marL="514350" indent="-514350">
              <a:buAutoNum type="alphaUcPeriod"/>
            </a:pPr>
            <a:r>
              <a:rPr lang="en-US" dirty="0" smtClean="0"/>
              <a:t>Low-light conditions</a:t>
            </a:r>
          </a:p>
          <a:p>
            <a:pPr marL="514350" indent="-514350">
              <a:buAutoNum type="alphaUcPeriod"/>
            </a:pPr>
            <a:r>
              <a:rPr lang="en-US" dirty="0" smtClean="0"/>
              <a:t>A &amp; B</a:t>
            </a:r>
          </a:p>
          <a:p>
            <a:pPr marL="514350" indent="-514350">
              <a:buAutoNum type="alphaUcPeriod"/>
            </a:pPr>
            <a:r>
              <a:rPr lang="en-US" dirty="0" smtClean="0"/>
              <a:t>A, B, &amp; C</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29</a:t>
            </a:fld>
            <a:endParaRPr lang="en-GB"/>
          </a:p>
        </p:txBody>
      </p:sp>
    </p:spTree>
    <p:extLst>
      <p:ext uri="{BB962C8B-B14F-4D97-AF65-F5344CB8AC3E}">
        <p14:creationId xmlns:p14="http://schemas.microsoft.com/office/powerpoint/2010/main" val="2939905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ognitive walkthrough tasks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Create array</a:t>
            </a:r>
          </a:p>
          <a:p>
            <a:pPr marL="514350" indent="-514350">
              <a:buFont typeface="+mj-lt"/>
              <a:buAutoNum type="arabicPeriod"/>
            </a:pPr>
            <a:r>
              <a:rPr lang="en-US" sz="3000" dirty="0" smtClean="0"/>
              <a:t>Populate array</a:t>
            </a:r>
          </a:p>
          <a:p>
            <a:pPr marL="514350" indent="-514350">
              <a:buFont typeface="+mj-lt"/>
              <a:buAutoNum type="arabicPeriod"/>
            </a:pPr>
            <a:r>
              <a:rPr lang="en-US" sz="3000" dirty="0" smtClean="0"/>
              <a:t>Create </a:t>
            </a:r>
            <a:r>
              <a:rPr lang="en-US" sz="3000" dirty="0" err="1" smtClean="0"/>
              <a:t>maxsofar</a:t>
            </a:r>
            <a:r>
              <a:rPr lang="en-US" sz="3000" dirty="0" smtClean="0"/>
              <a:t> variable</a:t>
            </a:r>
          </a:p>
          <a:p>
            <a:pPr marL="514350" indent="-514350">
              <a:buFont typeface="+mj-lt"/>
              <a:buAutoNum type="arabicPeriod"/>
            </a:pPr>
            <a:r>
              <a:rPr lang="en-US" sz="3000" dirty="0" smtClean="0"/>
              <a:t>Create array index</a:t>
            </a:r>
          </a:p>
          <a:p>
            <a:pPr marL="514350" indent="-514350">
              <a:buFont typeface="+mj-lt"/>
              <a:buAutoNum type="arabicPeriod"/>
            </a:pPr>
            <a:r>
              <a:rPr lang="en-US" sz="3000" dirty="0" smtClean="0"/>
              <a:t>Specify loop</a:t>
            </a:r>
          </a:p>
          <a:p>
            <a:pPr marL="514350" indent="-514350">
              <a:buFont typeface="+mj-lt"/>
              <a:buAutoNum type="arabicPeriod"/>
            </a:pPr>
            <a:r>
              <a:rPr lang="en-US" sz="3000" dirty="0" smtClean="0"/>
              <a:t>Compare </a:t>
            </a:r>
            <a:r>
              <a:rPr lang="en-US" sz="3000" dirty="0" err="1" smtClean="0"/>
              <a:t>maxsofar</a:t>
            </a:r>
            <a:r>
              <a:rPr lang="en-US" sz="3000" dirty="0" smtClean="0"/>
              <a:t> to current array item</a:t>
            </a:r>
          </a:p>
          <a:p>
            <a:pPr marL="514350" indent="-514350">
              <a:buFont typeface="+mj-lt"/>
              <a:buAutoNum type="arabicPeriod"/>
            </a:pPr>
            <a:r>
              <a:rPr lang="en-US" sz="3000" dirty="0" smtClean="0"/>
              <a:t>Update </a:t>
            </a:r>
            <a:r>
              <a:rPr lang="en-US" sz="3000" dirty="0" err="1" smtClean="0"/>
              <a:t>maxsofar</a:t>
            </a:r>
            <a:endParaRPr lang="en-US" sz="3000" dirty="0"/>
          </a:p>
          <a:p>
            <a:pPr marL="514350" indent="-514350">
              <a:buFont typeface="+mj-lt"/>
              <a:buAutoNum type="arabicPeriod"/>
            </a:pPr>
            <a:r>
              <a:rPr lang="en-US" sz="3000" dirty="0" smtClean="0"/>
              <a:t>Execute algorithm</a:t>
            </a:r>
          </a:p>
          <a:p>
            <a:pPr marL="514350" indent="-514350">
              <a:buFont typeface="+mj-lt"/>
              <a:buAutoNum type="arabicPeriod"/>
            </a:pPr>
            <a:endParaRPr lang="en-US" dirty="0" smtClean="0"/>
          </a:p>
          <a:p>
            <a:pPr marL="514350" indent="-51435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3</a:t>
            </a:fld>
            <a:endParaRPr lang="en-GB"/>
          </a:p>
        </p:txBody>
      </p:sp>
    </p:spTree>
    <p:extLst>
      <p:ext uri="{BB962C8B-B14F-4D97-AF65-F5344CB8AC3E}">
        <p14:creationId xmlns:p14="http://schemas.microsoft.com/office/powerpoint/2010/main" val="4112316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9441"/>
            <a:ext cx="8839200" cy="1295400"/>
          </a:xfrm>
        </p:spPr>
        <p:txBody>
          <a:bodyPr/>
          <a:lstStyle/>
          <a:p>
            <a:r>
              <a:rPr lang="en-US" dirty="0" smtClean="0"/>
              <a:t>Spatial resolution of human vision is best within foveal field</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30</a:t>
            </a:fld>
            <a:endParaRPr lang="en-GB"/>
          </a:p>
        </p:txBody>
      </p:sp>
      <p:pic>
        <p:nvPicPr>
          <p:cNvPr id="1026" name="Picture 2" descr="http://image.slidesharecdn.com/cognitiveelementsofdesignshahfarsdec14-141026214726-conversion-gate02/95/cognitive-elements-of-an-effective-uiux-design-24-638.jpg?cb=14143601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00200"/>
            <a:ext cx="6216114" cy="466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072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 drop in resolution is dramatic; you are legally blind in the periphery!</a:t>
            </a:r>
            <a:endParaRPr lang="en-US" sz="3200"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31</a:t>
            </a:fld>
            <a:endParaRPr lang="en-GB"/>
          </a:p>
        </p:txBody>
      </p:sp>
      <p:pic>
        <p:nvPicPr>
          <p:cNvPr id="5" name="Picture 4"/>
          <p:cNvPicPr>
            <a:picLocks noChangeAspect="1"/>
          </p:cNvPicPr>
          <p:nvPr/>
        </p:nvPicPr>
        <p:blipFill>
          <a:blip r:embed="rId3"/>
          <a:stretch>
            <a:fillRect/>
          </a:stretch>
        </p:blipFill>
        <p:spPr>
          <a:xfrm>
            <a:off x="762000" y="1981200"/>
            <a:ext cx="7738607" cy="3886200"/>
          </a:xfrm>
          <a:prstGeom prst="rect">
            <a:avLst/>
          </a:prstGeom>
        </p:spPr>
      </p:pic>
    </p:spTree>
    <p:extLst>
      <p:ext uri="{BB962C8B-B14F-4D97-AF65-F5344CB8AC3E}">
        <p14:creationId xmlns:p14="http://schemas.microsoft.com/office/powerpoint/2010/main" val="39537620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35D7296B-0FE9-4898-83F6-9C28D8C76FDE}" type="slidenum">
              <a:rPr lang="en-US" altLang="en-US" sz="1400" b="0">
                <a:solidFill>
                  <a:schemeClr val="bg2"/>
                </a:solidFill>
                <a:latin typeface="Arial" panose="020B0604020202020204" pitchFamily="34" charset="0"/>
              </a:rPr>
              <a:pPr/>
              <a:t>32</a:t>
            </a:fld>
            <a:endParaRPr lang="en-US" altLang="en-US" sz="1400" b="0">
              <a:solidFill>
                <a:schemeClr val="bg2"/>
              </a:solidFill>
              <a:latin typeface="Arial" panose="020B0604020202020204" pitchFamily="34" charset="0"/>
            </a:endParaRPr>
          </a:p>
        </p:txBody>
      </p:sp>
      <p:sp>
        <p:nvSpPr>
          <p:cNvPr id="76803" name="Rectangle 2"/>
          <p:cNvSpPr>
            <a:spLocks noGrp="1" noChangeArrowheads="1"/>
          </p:cNvSpPr>
          <p:nvPr>
            <p:ph type="title"/>
          </p:nvPr>
        </p:nvSpPr>
        <p:spPr/>
        <p:txBody>
          <a:bodyPr/>
          <a:lstStyle/>
          <a:p>
            <a:r>
              <a:rPr lang="en-US" altLang="en-US" dirty="0" smtClean="0">
                <a:ea typeface="ＭＳ Ｐゴシック" charset="-128"/>
              </a:rPr>
              <a:t>Reason 1:Pixels (cone cells) </a:t>
            </a:r>
            <a:r>
              <a:rPr lang="en-US" altLang="en-US" i="1" dirty="0" smtClean="0">
                <a:ea typeface="ＭＳ Ｐゴシック" charset="-128"/>
              </a:rPr>
              <a:t>much </a:t>
            </a:r>
            <a:r>
              <a:rPr lang="en-US" altLang="en-US" dirty="0">
                <a:ea typeface="ＭＳ Ｐゴシック" charset="-128"/>
              </a:rPr>
              <a:t>denser in fovea</a:t>
            </a:r>
          </a:p>
        </p:txBody>
      </p:sp>
      <p:pic>
        <p:nvPicPr>
          <p:cNvPr id="76805" name="Picture 8" descr="6.1_dist_rod_cone-REDRAW.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80867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3626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FC2C3670-6A1D-40D0-B022-54E0C2231000}" type="slidenum">
              <a:rPr lang="en-US" altLang="en-US" sz="1400" b="0">
                <a:solidFill>
                  <a:schemeClr val="bg2"/>
                </a:solidFill>
                <a:latin typeface="Arial" panose="020B0604020202020204" pitchFamily="34" charset="0"/>
              </a:rPr>
              <a:pPr/>
              <a:t>33</a:t>
            </a:fld>
            <a:endParaRPr lang="en-US" altLang="en-US" sz="1400" b="0">
              <a:solidFill>
                <a:schemeClr val="bg2"/>
              </a:solidFill>
              <a:latin typeface="Arial" panose="020B0604020202020204" pitchFamily="34" charset="0"/>
            </a:endParaRPr>
          </a:p>
        </p:txBody>
      </p:sp>
      <p:sp>
        <p:nvSpPr>
          <p:cNvPr id="78851" name="Rectangle 2"/>
          <p:cNvSpPr>
            <a:spLocks noGrp="1" noChangeArrowheads="1"/>
          </p:cNvSpPr>
          <p:nvPr>
            <p:ph type="title"/>
          </p:nvPr>
        </p:nvSpPr>
        <p:spPr/>
        <p:txBody>
          <a:bodyPr/>
          <a:lstStyle/>
          <a:p>
            <a:r>
              <a:rPr lang="en-US" altLang="en-US" sz="3200" dirty="0" smtClean="0">
                <a:ea typeface="ＭＳ Ｐゴシック" charset="-128"/>
              </a:rPr>
              <a:t>Reason 2: Data from fovea is uncompressed, but data from periphery is</a:t>
            </a:r>
          </a:p>
        </p:txBody>
      </p:sp>
      <p:sp>
        <p:nvSpPr>
          <p:cNvPr id="78852" name="Rectangle 3"/>
          <p:cNvSpPr>
            <a:spLocks noGrp="1" noChangeArrowheads="1"/>
          </p:cNvSpPr>
          <p:nvPr>
            <p:ph type="body" idx="1"/>
          </p:nvPr>
        </p:nvSpPr>
        <p:spPr>
          <a:xfrm>
            <a:off x="457200" y="1676400"/>
            <a:ext cx="8534400" cy="4381500"/>
          </a:xfrm>
        </p:spPr>
        <p:txBody>
          <a:bodyPr/>
          <a:lstStyle/>
          <a:p>
            <a:pPr marL="0" indent="0">
              <a:buNone/>
            </a:pPr>
            <a:endParaRPr lang="en-US" altLang="en-US" dirty="0" smtClean="0">
              <a:ea typeface="ＭＳ Ｐゴシック" charset="-128"/>
            </a:endParaRPr>
          </a:p>
        </p:txBody>
      </p:sp>
      <p:pic>
        <p:nvPicPr>
          <p:cNvPr id="78853" name="Picture 6" descr="retinawiring diagra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5181600" cy="39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7" descr="eye to brain.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236787"/>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71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3A6CA578-23E2-426E-9B8C-E710207CD76A}" type="slidenum">
              <a:rPr lang="en-US" altLang="en-US" sz="1400" b="0">
                <a:solidFill>
                  <a:schemeClr val="bg2"/>
                </a:solidFill>
                <a:latin typeface="Arial" panose="020B0604020202020204" pitchFamily="34" charset="0"/>
              </a:rPr>
              <a:pPr/>
              <a:t>34</a:t>
            </a:fld>
            <a:endParaRPr lang="en-US" altLang="en-US" sz="1400" b="0">
              <a:solidFill>
                <a:schemeClr val="bg2"/>
              </a:solidFill>
              <a:latin typeface="Arial" panose="020B0604020202020204" pitchFamily="34" charset="0"/>
            </a:endParaRPr>
          </a:p>
        </p:txBody>
      </p:sp>
      <p:sp>
        <p:nvSpPr>
          <p:cNvPr id="80899" name="Rectangle 2"/>
          <p:cNvSpPr>
            <a:spLocks noGrp="1" noChangeArrowheads="1"/>
          </p:cNvSpPr>
          <p:nvPr>
            <p:ph type="title"/>
          </p:nvPr>
        </p:nvSpPr>
        <p:spPr/>
        <p:txBody>
          <a:bodyPr/>
          <a:lstStyle/>
          <a:p>
            <a:r>
              <a:rPr lang="en-US" altLang="en-US" sz="3200" dirty="0" smtClean="0">
                <a:ea typeface="ＭＳ Ｐゴシック" charset="-128"/>
              </a:rPr>
              <a:t>Reason 3: Half of visual cortex serves fovea (1% of retina); other half serves remaining 99%</a:t>
            </a:r>
          </a:p>
        </p:txBody>
      </p:sp>
      <p:pic>
        <p:nvPicPr>
          <p:cNvPr id="80901" name="Picture 5" descr="VisualCortexOpti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797843"/>
            <a:ext cx="4784725"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2579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8" y="152400"/>
            <a:ext cx="8839200" cy="1295400"/>
          </a:xfrm>
        </p:spPr>
        <p:txBody>
          <a:bodyPr/>
          <a:lstStyle/>
          <a:p>
            <a:r>
              <a:rPr lang="en-US" sz="3200" dirty="0" smtClean="0"/>
              <a:t>Why does everything in visual field </a:t>
            </a:r>
            <a:r>
              <a:rPr lang="en-US" sz="3200" i="1" dirty="0" smtClean="0"/>
              <a:t>seem</a:t>
            </a:r>
            <a:r>
              <a:rPr lang="en-US" sz="3200" dirty="0" smtClean="0"/>
              <a:t> clear, not matter where we look?</a:t>
            </a:r>
            <a:endParaRPr lang="en-US" sz="3200" dirty="0"/>
          </a:p>
        </p:txBody>
      </p:sp>
      <p:sp>
        <p:nvSpPr>
          <p:cNvPr id="3" name="Content Placeholder 2"/>
          <p:cNvSpPr>
            <a:spLocks noGrp="1"/>
          </p:cNvSpPr>
          <p:nvPr>
            <p:ph idx="1"/>
          </p:nvPr>
        </p:nvSpPr>
        <p:spPr/>
        <p:txBody>
          <a:bodyPr/>
          <a:lstStyle/>
          <a:p>
            <a:r>
              <a:rPr lang="en-US" dirty="0" smtClean="0"/>
              <a:t>Our eyes are constantly scanning the environment, unbeknownst to us</a:t>
            </a:r>
          </a:p>
          <a:p>
            <a:r>
              <a:rPr lang="en-US" dirty="0" smtClean="0"/>
              <a:t>Our brain fills in the details based on those scans and what we expect (interpolation)</a:t>
            </a:r>
          </a:p>
          <a:p>
            <a:r>
              <a:rPr lang="en-US" dirty="0" smtClean="0"/>
              <a:t>In reading task, if text outside of foveal field were dynamically replaced with random text, we wouldn’t notice!</a:t>
            </a:r>
          </a:p>
          <a:p>
            <a:pPr marL="514350" indent="-514350">
              <a:buAutoNum type="alphaUcPeriod"/>
            </a:pP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35</a:t>
            </a:fld>
            <a:endParaRPr lang="en-GB"/>
          </a:p>
        </p:txBody>
      </p:sp>
    </p:spTree>
    <p:extLst>
      <p:ext uri="{BB962C8B-B14F-4D97-AF65-F5344CB8AC3E}">
        <p14:creationId xmlns:p14="http://schemas.microsoft.com/office/powerpoint/2010/main" val="1079965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 vision does aid perception</a:t>
            </a:r>
            <a:endParaRPr lang="en-US" dirty="0"/>
          </a:p>
        </p:txBody>
      </p:sp>
      <p:sp>
        <p:nvSpPr>
          <p:cNvPr id="3" name="Content Placeholder 2"/>
          <p:cNvSpPr>
            <a:spLocks noGrp="1"/>
          </p:cNvSpPr>
          <p:nvPr>
            <p:ph idx="1"/>
          </p:nvPr>
        </p:nvSpPr>
        <p:spPr>
          <a:xfrm>
            <a:off x="152400" y="1608931"/>
            <a:ext cx="5410200" cy="4652962"/>
          </a:xfrm>
        </p:spPr>
        <p:txBody>
          <a:bodyPr/>
          <a:lstStyle/>
          <a:p>
            <a:r>
              <a:rPr lang="en-US" sz="2400" dirty="0" smtClean="0"/>
              <a:t>Provides low-resolution cues to guide eye movements</a:t>
            </a:r>
          </a:p>
          <a:p>
            <a:r>
              <a:rPr lang="en-US" sz="2400" dirty="0" smtClean="0"/>
              <a:t>Good at detecting motion</a:t>
            </a:r>
          </a:p>
          <a:p>
            <a:r>
              <a:rPr lang="en-US" sz="2400" dirty="0" smtClean="0"/>
              <a:t>Improves vision in low-light conditions</a:t>
            </a:r>
          </a:p>
          <a:p>
            <a:pPr lvl="1"/>
            <a:r>
              <a:rPr lang="en-US" sz="2400" dirty="0" smtClean="0"/>
              <a:t>Rods take over in low-light vision (“scotopic” vision)</a:t>
            </a:r>
          </a:p>
          <a:p>
            <a:pPr lvl="1"/>
            <a:r>
              <a:rPr lang="en-US" sz="2400" dirty="0" smtClean="0"/>
              <a:t>We have more rods in periphery</a:t>
            </a:r>
          </a:p>
          <a:p>
            <a:pPr lvl="1"/>
            <a:r>
              <a:rPr lang="en-US" sz="2400" dirty="0" smtClean="0"/>
              <a:t>We see an object better in dark when we don’t look directly at it!</a:t>
            </a:r>
            <a:endParaRPr lang="en-US" sz="2400"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36</a:t>
            </a:fld>
            <a:endParaRPr lang="en-GB"/>
          </a:p>
        </p:txBody>
      </p:sp>
      <p:pic>
        <p:nvPicPr>
          <p:cNvPr id="5" name="Picture 4"/>
          <p:cNvPicPr>
            <a:picLocks noChangeAspect="1"/>
          </p:cNvPicPr>
          <p:nvPr/>
        </p:nvPicPr>
        <p:blipFill>
          <a:blip r:embed="rId3"/>
          <a:stretch>
            <a:fillRect/>
          </a:stretch>
        </p:blipFill>
        <p:spPr>
          <a:xfrm>
            <a:off x="5439443" y="2667000"/>
            <a:ext cx="3467100" cy="2314575"/>
          </a:xfrm>
          <a:prstGeom prst="rect">
            <a:avLst/>
          </a:prstGeom>
        </p:spPr>
      </p:pic>
    </p:spTree>
    <p:extLst>
      <p:ext uri="{BB962C8B-B14F-4D97-AF65-F5344CB8AC3E}">
        <p14:creationId xmlns:p14="http://schemas.microsoft.com/office/powerpoint/2010/main" val="39925996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Reading Question #8: Where should error messages be positioned?</a:t>
            </a:r>
            <a:endParaRPr lang="en-US" sz="3600" dirty="0"/>
          </a:p>
        </p:txBody>
      </p:sp>
      <p:sp>
        <p:nvSpPr>
          <p:cNvPr id="3" name="Content Placeholder 2"/>
          <p:cNvSpPr>
            <a:spLocks noGrp="1"/>
          </p:cNvSpPr>
          <p:nvPr>
            <p:ph idx="1"/>
          </p:nvPr>
        </p:nvSpPr>
        <p:spPr/>
        <p:txBody>
          <a:bodyPr/>
          <a:lstStyle/>
          <a:p>
            <a:pPr marL="514350" indent="-514350">
              <a:buAutoNum type="alphaUcPeriod"/>
            </a:pPr>
            <a:r>
              <a:rPr lang="en-US" dirty="0" smtClean="0"/>
              <a:t>In a consistent position on the screen (e.g., a status bar)</a:t>
            </a:r>
          </a:p>
          <a:p>
            <a:pPr marL="514350" indent="-514350">
              <a:buAutoNum type="alphaUcPeriod"/>
            </a:pPr>
            <a:r>
              <a:rPr lang="en-US" dirty="0" smtClean="0"/>
              <a:t>Where the error occurs</a:t>
            </a:r>
          </a:p>
          <a:p>
            <a:pPr marL="514350" indent="-514350">
              <a:buAutoNum type="alphaUcPeriod"/>
            </a:pPr>
            <a:r>
              <a:rPr lang="en-US" dirty="0" smtClean="0"/>
              <a:t>Where the user is looking when the error occurs</a:t>
            </a:r>
          </a:p>
        </p:txBody>
      </p:sp>
      <p:sp>
        <p:nvSpPr>
          <p:cNvPr id="4" name="Slide Number Placeholder 3"/>
          <p:cNvSpPr>
            <a:spLocks noGrp="1"/>
          </p:cNvSpPr>
          <p:nvPr>
            <p:ph type="sldNum" sz="quarter" idx="10"/>
          </p:nvPr>
        </p:nvSpPr>
        <p:spPr/>
        <p:txBody>
          <a:bodyPr/>
          <a:lstStyle/>
          <a:p>
            <a:fld id="{D3612ABD-40C9-418A-A056-70C86155DF51}" type="slidenum">
              <a:rPr lang="en-GB" smtClean="0"/>
              <a:pPr/>
              <a:t>37</a:t>
            </a:fld>
            <a:endParaRPr lang="en-GB"/>
          </a:p>
        </p:txBody>
      </p:sp>
    </p:spTree>
    <p:extLst>
      <p:ext uri="{BB962C8B-B14F-4D97-AF65-F5344CB8AC3E}">
        <p14:creationId xmlns:p14="http://schemas.microsoft.com/office/powerpoint/2010/main" val="20237421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Reading Question #9: Which of the following can improve visual search time?</a:t>
            </a:r>
            <a:endParaRPr lang="en-US" dirty="0"/>
          </a:p>
        </p:txBody>
      </p:sp>
      <p:sp>
        <p:nvSpPr>
          <p:cNvPr id="3" name="Content Placeholder 2"/>
          <p:cNvSpPr>
            <a:spLocks noGrp="1"/>
          </p:cNvSpPr>
          <p:nvPr>
            <p:ph idx="1"/>
          </p:nvPr>
        </p:nvSpPr>
        <p:spPr/>
        <p:txBody>
          <a:bodyPr/>
          <a:lstStyle/>
          <a:p>
            <a:pPr marL="514350" indent="-514350">
              <a:buAutoNum type="alphaUcPeriod"/>
            </a:pPr>
            <a:r>
              <a:rPr lang="en-US" dirty="0" smtClean="0"/>
              <a:t>Target search items should be consistent with all other items on screen</a:t>
            </a:r>
          </a:p>
          <a:p>
            <a:pPr marL="514350" indent="-514350">
              <a:buAutoNum type="alphaUcPeriod"/>
            </a:pPr>
            <a:r>
              <a:rPr lang="en-US" dirty="0" smtClean="0"/>
              <a:t>Target search items should use different color or font </a:t>
            </a:r>
          </a:p>
          <a:p>
            <a:pPr marL="514350" indent="-514350">
              <a:buAutoNum type="alphaUcPeriod"/>
            </a:pPr>
            <a:r>
              <a:rPr lang="en-US" dirty="0" smtClean="0"/>
              <a:t>Target search items should move (animate) while other items remain still</a:t>
            </a:r>
          </a:p>
          <a:p>
            <a:pPr marL="514350" indent="-514350">
              <a:buAutoNum type="alphaUcPeriod"/>
            </a:pPr>
            <a:r>
              <a:rPr lang="en-US" dirty="0" smtClean="0"/>
              <a:t>B &amp; C</a:t>
            </a:r>
          </a:p>
          <a:p>
            <a:pPr marL="0" indent="0">
              <a:buNone/>
            </a:pPr>
            <a:endParaRPr lang="en-US" dirty="0" smtClean="0"/>
          </a:p>
          <a:p>
            <a:pPr marL="514350" indent="-514350">
              <a:buAutoNum type="alphaUcPeriod"/>
            </a:pP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38</a:t>
            </a:fld>
            <a:endParaRPr lang="en-GB"/>
          </a:p>
        </p:txBody>
      </p:sp>
    </p:spTree>
    <p:extLst>
      <p:ext uri="{BB962C8B-B14F-4D97-AF65-F5344CB8AC3E}">
        <p14:creationId xmlns:p14="http://schemas.microsoft.com/office/powerpoint/2010/main" val="18437760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CAEAD5E8-A175-4970-A7CF-8519799961D1}" type="slidenum">
              <a:rPr lang="en-US" altLang="en-US" sz="1400" b="0">
                <a:solidFill>
                  <a:schemeClr val="bg2"/>
                </a:solidFill>
                <a:latin typeface="Arial" panose="020B0604020202020204" pitchFamily="34" charset="0"/>
              </a:rPr>
              <a:pPr/>
              <a:t>39</a:t>
            </a:fld>
            <a:endParaRPr lang="en-US" altLang="en-US" sz="1400" b="0">
              <a:solidFill>
                <a:schemeClr val="bg2"/>
              </a:solidFill>
              <a:latin typeface="Arial" panose="020B0604020202020204" pitchFamily="34" charset="0"/>
            </a:endParaRPr>
          </a:p>
        </p:txBody>
      </p:sp>
      <p:sp>
        <p:nvSpPr>
          <p:cNvPr id="84995" name="Rectangle 2"/>
          <p:cNvSpPr>
            <a:spLocks noGrp="1" noChangeArrowheads="1"/>
          </p:cNvSpPr>
          <p:nvPr>
            <p:ph type="title"/>
          </p:nvPr>
        </p:nvSpPr>
        <p:spPr>
          <a:xfrm>
            <a:off x="403225" y="228600"/>
            <a:ext cx="8458200" cy="1143000"/>
          </a:xfrm>
        </p:spPr>
        <p:txBody>
          <a:bodyPr/>
          <a:lstStyle/>
          <a:p>
            <a:r>
              <a:rPr lang="en-US" altLang="en-US" dirty="0" smtClean="0">
                <a:ea typeface="ＭＳ Ｐゴシック" charset="-128"/>
              </a:rPr>
              <a:t>UI Design Implication: Make error messages visible</a:t>
            </a:r>
          </a:p>
        </p:txBody>
      </p:sp>
      <p:sp>
        <p:nvSpPr>
          <p:cNvPr id="84996" name="Rectangle 3"/>
          <p:cNvSpPr>
            <a:spLocks noGrp="1" noChangeArrowheads="1"/>
          </p:cNvSpPr>
          <p:nvPr>
            <p:ph type="body" idx="1"/>
          </p:nvPr>
        </p:nvSpPr>
        <p:spPr/>
        <p:txBody>
          <a:bodyPr/>
          <a:lstStyle/>
          <a:p>
            <a:pPr>
              <a:lnSpc>
                <a:spcPct val="90000"/>
              </a:lnSpc>
            </a:pPr>
            <a:r>
              <a:rPr lang="en-US" altLang="en-US" dirty="0" smtClean="0">
                <a:ea typeface="ＭＳ Ｐゴシック" charset="-128"/>
              </a:rPr>
              <a:t>Put error where users are looking (in foveal field)</a:t>
            </a:r>
          </a:p>
          <a:p>
            <a:pPr>
              <a:lnSpc>
                <a:spcPct val="90000"/>
              </a:lnSpc>
            </a:pPr>
            <a:r>
              <a:rPr lang="en-US" altLang="en-US" dirty="0" smtClean="0">
                <a:ea typeface="ＭＳ Ｐゴシック" charset="-128"/>
              </a:rPr>
              <a:t>Place the error message near what it refers to</a:t>
            </a:r>
          </a:p>
          <a:p>
            <a:pPr>
              <a:lnSpc>
                <a:spcPct val="90000"/>
              </a:lnSpc>
            </a:pPr>
            <a:r>
              <a:rPr lang="en-US" altLang="en-US" dirty="0" smtClean="0">
                <a:ea typeface="ＭＳ Ｐゴシック" charset="-128"/>
              </a:rPr>
              <a:t>Reserve </a:t>
            </a:r>
            <a:r>
              <a:rPr lang="en-US" altLang="en-US" b="1" dirty="0" smtClean="0">
                <a:solidFill>
                  <a:srgbClr val="FF0000"/>
                </a:solidFill>
                <a:ea typeface="ＭＳ Ｐゴシック" charset="-128"/>
              </a:rPr>
              <a:t>red</a:t>
            </a:r>
            <a:r>
              <a:rPr lang="en-US" altLang="en-US" b="1" dirty="0" smtClean="0">
                <a:solidFill>
                  <a:srgbClr val="D85600"/>
                </a:solidFill>
                <a:ea typeface="ＭＳ Ｐゴシック" charset="-128"/>
              </a:rPr>
              <a:t> </a:t>
            </a:r>
            <a:r>
              <a:rPr lang="en-US" altLang="en-US" dirty="0" smtClean="0">
                <a:ea typeface="ＭＳ Ｐゴシック" charset="-128"/>
              </a:rPr>
              <a:t>for errors (don’t use it for other purposes)</a:t>
            </a:r>
          </a:p>
          <a:p>
            <a:pPr>
              <a:lnSpc>
                <a:spcPct val="90000"/>
              </a:lnSpc>
            </a:pPr>
            <a:r>
              <a:rPr lang="en-US" altLang="en-US" dirty="0" smtClean="0">
                <a:ea typeface="ＭＳ Ｐゴシック" charset="-128"/>
              </a:rPr>
              <a:t>Use error symbol </a:t>
            </a:r>
          </a:p>
        </p:txBody>
      </p:sp>
      <p:pic>
        <p:nvPicPr>
          <p:cNvPr id="5" name="Picture 4" descr="inline_Error Symbol 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9750" y="4614862"/>
            <a:ext cx="444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inline_Error Symbol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89500" y="4564062"/>
            <a:ext cx="444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nline_Error Symbol 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73700" y="4551362"/>
            <a:ext cx="48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inline_Error Symbol 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572000"/>
            <a:ext cx="45720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971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a:t>
            </a:r>
            <a:r>
              <a:rPr lang="en-US" dirty="0" err="1" smtClean="0"/>
              <a:t>Walkthough</a:t>
            </a:r>
            <a:r>
              <a:rPr lang="en-US" dirty="0" smtClean="0"/>
              <a:t>:</a:t>
            </a:r>
            <a:br>
              <a:rPr lang="en-US" dirty="0" smtClean="0"/>
            </a:br>
            <a:r>
              <a:rPr lang="en-US" dirty="0" smtClean="0"/>
              <a:t>Possible Solution</a:t>
            </a:r>
            <a:endParaRPr lang="en-US" dirty="0"/>
          </a:p>
        </p:txBody>
      </p:sp>
      <p:sp>
        <p:nvSpPr>
          <p:cNvPr id="3" name="Content Placeholder 2"/>
          <p:cNvSpPr>
            <a:spLocks noGrp="1"/>
          </p:cNvSpPr>
          <p:nvPr>
            <p:ph idx="1"/>
          </p:nvPr>
        </p:nvSpPr>
        <p:spPr/>
        <p:txBody>
          <a:bodyPr/>
          <a:lstStyle/>
          <a:p>
            <a:r>
              <a:rPr lang="en-US" dirty="0" smtClean="0"/>
              <a:t>Possible solution posted to “Solutions” area of IA#3</a:t>
            </a:r>
          </a:p>
          <a:p>
            <a:r>
              <a:rPr lang="en-US" dirty="0" smtClean="0"/>
              <a:t>Your results may differ in the details!</a:t>
            </a:r>
          </a:p>
          <a:p>
            <a:r>
              <a:rPr lang="en-US" dirty="0" smtClean="0"/>
              <a:t>I’ll briefly present my solution here.</a:t>
            </a:r>
          </a:p>
          <a:p>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4</a:t>
            </a:fld>
            <a:endParaRPr lang="en-GB"/>
          </a:p>
        </p:txBody>
      </p:sp>
    </p:spTree>
    <p:extLst>
      <p:ext uri="{BB962C8B-B14F-4D97-AF65-F5344CB8AC3E}">
        <p14:creationId xmlns:p14="http://schemas.microsoft.com/office/powerpoint/2010/main" val="3626427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C0F80766-7823-4859-8E79-3B72F49ABD7A}" type="slidenum">
              <a:rPr lang="en-US" altLang="en-US" sz="1400" b="0">
                <a:solidFill>
                  <a:schemeClr val="bg2"/>
                </a:solidFill>
                <a:latin typeface="Arial" panose="020B0604020202020204" pitchFamily="34" charset="0"/>
              </a:rPr>
              <a:pPr/>
              <a:t>40</a:t>
            </a:fld>
            <a:endParaRPr lang="en-US" altLang="en-US" sz="1400" b="0">
              <a:solidFill>
                <a:schemeClr val="bg2"/>
              </a:solidFill>
              <a:latin typeface="Arial" panose="020B0604020202020204" pitchFamily="34" charset="0"/>
            </a:endParaRPr>
          </a:p>
        </p:txBody>
      </p:sp>
      <p:sp>
        <p:nvSpPr>
          <p:cNvPr id="75779" name="Rectangle 2"/>
          <p:cNvSpPr>
            <a:spLocks noGrp="1" noChangeArrowheads="1"/>
          </p:cNvSpPr>
          <p:nvPr>
            <p:ph type="title"/>
          </p:nvPr>
        </p:nvSpPr>
        <p:spPr/>
        <p:txBody>
          <a:bodyPr/>
          <a:lstStyle/>
          <a:p>
            <a:r>
              <a:rPr lang="en-US" altLang="en-US" dirty="0" smtClean="0">
                <a:ea typeface="ＭＳ Ｐゴシック" charset="-128"/>
              </a:rPr>
              <a:t>Example: Place error message in foveal field</a:t>
            </a:r>
          </a:p>
        </p:txBody>
      </p:sp>
      <p:sp>
        <p:nvSpPr>
          <p:cNvPr id="75780" name="Rectangle 3"/>
          <p:cNvSpPr>
            <a:spLocks noGrp="1" noChangeArrowheads="1"/>
          </p:cNvSpPr>
          <p:nvPr>
            <p:ph type="body" idx="1"/>
          </p:nvPr>
        </p:nvSpPr>
        <p:spPr/>
        <p:txBody>
          <a:bodyPr/>
          <a:lstStyle/>
          <a:p>
            <a:pPr marL="0" indent="0">
              <a:buNone/>
            </a:pPr>
            <a:endParaRPr lang="en-US" altLang="en-US" dirty="0" smtClean="0">
              <a:ea typeface="ＭＳ Ｐゴシック" charset="-128"/>
            </a:endParaRPr>
          </a:p>
        </p:txBody>
      </p:sp>
      <p:grpSp>
        <p:nvGrpSpPr>
          <p:cNvPr id="75781" name="Group 4"/>
          <p:cNvGrpSpPr>
            <a:grpSpLocks/>
          </p:cNvGrpSpPr>
          <p:nvPr/>
        </p:nvGrpSpPr>
        <p:grpSpPr bwMode="auto">
          <a:xfrm>
            <a:off x="381000" y="2819400"/>
            <a:ext cx="8305800" cy="2590800"/>
            <a:chOff x="240" y="1392"/>
            <a:chExt cx="5232" cy="1632"/>
          </a:xfrm>
        </p:grpSpPr>
        <p:pic>
          <p:nvPicPr>
            <p:cNvPr id="75783" name="Picture 5" descr="Anon-EasilyMissedMsg.gif                                       000857CBMacintosh HD                   ABA781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 y="1396"/>
              <a:ext cx="5220" cy="1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Rectangle 6"/>
            <p:cNvSpPr>
              <a:spLocks noChangeArrowheads="1"/>
            </p:cNvSpPr>
            <p:nvPr/>
          </p:nvSpPr>
          <p:spPr bwMode="auto">
            <a:xfrm>
              <a:off x="240" y="1392"/>
              <a:ext cx="5232" cy="163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sp>
        <p:nvSpPr>
          <p:cNvPr id="2013191" name="Oval 7"/>
          <p:cNvSpPr>
            <a:spLocks noChangeArrowheads="1"/>
          </p:cNvSpPr>
          <p:nvPr/>
        </p:nvSpPr>
        <p:spPr bwMode="auto">
          <a:xfrm>
            <a:off x="152400" y="2590800"/>
            <a:ext cx="2209800" cy="762000"/>
          </a:xfrm>
          <a:prstGeom prst="ellipse">
            <a:avLst/>
          </a:prstGeom>
          <a:noFill/>
          <a:ln w="254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nvGrpSpPr>
          <p:cNvPr id="6" name="Group 5"/>
          <p:cNvGrpSpPr/>
          <p:nvPr/>
        </p:nvGrpSpPr>
        <p:grpSpPr>
          <a:xfrm>
            <a:off x="2286000" y="3124200"/>
            <a:ext cx="4229100" cy="1909465"/>
            <a:chOff x="2286000" y="3124200"/>
            <a:chExt cx="4229100" cy="1909465"/>
          </a:xfrm>
        </p:grpSpPr>
        <p:cxnSp>
          <p:nvCxnSpPr>
            <p:cNvPr id="3" name="Straight Arrow Connector 2"/>
            <p:cNvCxnSpPr/>
            <p:nvPr/>
          </p:nvCxnSpPr>
          <p:spPr bwMode="auto">
            <a:xfrm>
              <a:off x="2286000" y="3124200"/>
              <a:ext cx="1600200" cy="1600200"/>
            </a:xfrm>
            <a:prstGeom prst="straightConnector1">
              <a:avLst/>
            </a:prstGeom>
            <a:noFill/>
            <a:ln w="28575" cap="flat" cmpd="sng" algn="ctr">
              <a:solidFill>
                <a:schemeClr val="accent2"/>
              </a:solidFill>
              <a:prstDash val="solid"/>
              <a:round/>
              <a:headEnd type="none" w="med" len="med"/>
              <a:tailEnd type="triangle"/>
            </a:ln>
            <a:effectLst/>
          </p:spPr>
        </p:cxnSp>
        <p:sp>
          <p:nvSpPr>
            <p:cNvPr id="4" name="TextBox 3"/>
            <p:cNvSpPr txBox="1"/>
            <p:nvPr/>
          </p:nvSpPr>
          <p:spPr>
            <a:xfrm>
              <a:off x="3810000" y="4572000"/>
              <a:ext cx="2705100" cy="461665"/>
            </a:xfrm>
            <a:prstGeom prst="rect">
              <a:avLst/>
            </a:prstGeom>
            <a:noFill/>
          </p:spPr>
          <p:txBody>
            <a:bodyPr wrap="square" rtlCol="0">
              <a:spAutoFit/>
            </a:bodyPr>
            <a:lstStyle/>
            <a:p>
              <a:pPr>
                <a:buNone/>
              </a:pPr>
              <a:r>
                <a:rPr lang="en-US" dirty="0" smtClean="0">
                  <a:solidFill>
                    <a:schemeClr val="accent2"/>
                  </a:solidFill>
                </a:rPr>
                <a:t>Move to here!</a:t>
              </a:r>
              <a:endParaRPr lang="en-US" dirty="0">
                <a:solidFill>
                  <a:schemeClr val="accent2"/>
                </a:solidFill>
              </a:endParaRPr>
            </a:p>
          </p:txBody>
        </p:sp>
      </p:grpSp>
    </p:spTree>
    <p:extLst>
      <p:ext uri="{BB962C8B-B14F-4D97-AF65-F5344CB8AC3E}">
        <p14:creationId xmlns:p14="http://schemas.microsoft.com/office/powerpoint/2010/main" val="1897593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013191"/>
                                        </p:tgtEl>
                                        <p:attrNameLst>
                                          <p:attrName>style.visibility</p:attrName>
                                        </p:attrNameLst>
                                      </p:cBhvr>
                                      <p:to>
                                        <p:strVal val="visible"/>
                                      </p:to>
                                    </p:set>
                                    <p:anim calcmode="lin" valueType="num">
                                      <p:cBhvr>
                                        <p:cTn id="7" dur="500" fill="hold"/>
                                        <p:tgtEl>
                                          <p:spTgt spid="2013191"/>
                                        </p:tgtEl>
                                        <p:attrNameLst>
                                          <p:attrName>ppt_w</p:attrName>
                                        </p:attrNameLst>
                                      </p:cBhvr>
                                      <p:tavLst>
                                        <p:tav tm="0">
                                          <p:val>
                                            <p:strVal val="4*#ppt_w"/>
                                          </p:val>
                                        </p:tav>
                                        <p:tav tm="100000">
                                          <p:val>
                                            <p:strVal val="#ppt_w"/>
                                          </p:val>
                                        </p:tav>
                                      </p:tavLst>
                                    </p:anim>
                                    <p:anim calcmode="lin" valueType="num">
                                      <p:cBhvr>
                                        <p:cTn id="8" dur="500" fill="hold"/>
                                        <p:tgtEl>
                                          <p:spTgt spid="2013191"/>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319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Change ALVIS error window to pop-up tooltip</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41</a:t>
            </a:fld>
            <a:endParaRPr lang="en-GB"/>
          </a:p>
        </p:txBody>
      </p:sp>
      <p:pic>
        <p:nvPicPr>
          <p:cNvPr id="5" name="Picture 4"/>
          <p:cNvPicPr>
            <a:picLocks noChangeAspect="1"/>
          </p:cNvPicPr>
          <p:nvPr/>
        </p:nvPicPr>
        <p:blipFill>
          <a:blip r:embed="rId2"/>
          <a:stretch>
            <a:fillRect/>
          </a:stretch>
        </p:blipFill>
        <p:spPr>
          <a:xfrm>
            <a:off x="152400" y="2514600"/>
            <a:ext cx="3735186" cy="3368477"/>
          </a:xfrm>
          <a:prstGeom prst="rect">
            <a:avLst/>
          </a:prstGeom>
        </p:spPr>
      </p:pic>
      <p:pic>
        <p:nvPicPr>
          <p:cNvPr id="6" name="Picture 5"/>
          <p:cNvPicPr>
            <a:picLocks noChangeAspect="1"/>
          </p:cNvPicPr>
          <p:nvPr/>
        </p:nvPicPr>
        <p:blipFill>
          <a:blip r:embed="rId3"/>
          <a:stretch>
            <a:fillRect/>
          </a:stretch>
        </p:blipFill>
        <p:spPr>
          <a:xfrm>
            <a:off x="5218744" y="2514600"/>
            <a:ext cx="3733800" cy="3367228"/>
          </a:xfrm>
          <a:prstGeom prst="rect">
            <a:avLst/>
          </a:prstGeom>
        </p:spPr>
      </p:pic>
      <p:sp>
        <p:nvSpPr>
          <p:cNvPr id="7" name="Right Arrow 6"/>
          <p:cNvSpPr/>
          <p:nvPr/>
        </p:nvSpPr>
        <p:spPr bwMode="auto">
          <a:xfrm>
            <a:off x="3962400" y="3962400"/>
            <a:ext cx="1180144" cy="381000"/>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6470108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E23BE339-DA51-450D-AADC-153850E994E7}" type="slidenum">
              <a:rPr lang="en-US" altLang="en-US" sz="1400" b="0">
                <a:solidFill>
                  <a:schemeClr val="bg2"/>
                </a:solidFill>
                <a:latin typeface="Arial" panose="020B0604020202020204" pitchFamily="34" charset="0"/>
              </a:rPr>
              <a:pPr/>
              <a:t>42</a:t>
            </a:fld>
            <a:endParaRPr lang="en-US" altLang="en-US" sz="1400" b="0">
              <a:solidFill>
                <a:schemeClr val="bg2"/>
              </a:solidFill>
              <a:latin typeface="Arial" panose="020B0604020202020204" pitchFamily="34" charset="0"/>
            </a:endParaRPr>
          </a:p>
        </p:txBody>
      </p:sp>
      <p:sp>
        <p:nvSpPr>
          <p:cNvPr id="82947" name="Rectangle 2"/>
          <p:cNvSpPr>
            <a:spLocks noGrp="1" noChangeArrowheads="1"/>
          </p:cNvSpPr>
          <p:nvPr>
            <p:ph type="body" idx="1"/>
          </p:nvPr>
        </p:nvSpPr>
        <p:spPr/>
        <p:txBody>
          <a:bodyPr/>
          <a:lstStyle/>
          <a:p>
            <a:pPr marL="0" indent="0">
              <a:buNone/>
            </a:pPr>
            <a:r>
              <a:rPr lang="en-US" altLang="en-US" dirty="0" smtClean="0">
                <a:ea typeface="ＭＳ Ｐゴシック" charset="-128"/>
              </a:rPr>
              <a:t>Will the error message be seen?</a:t>
            </a:r>
          </a:p>
        </p:txBody>
      </p:sp>
      <p:sp>
        <p:nvSpPr>
          <p:cNvPr id="82948" name="Rectangle 3"/>
          <p:cNvSpPr>
            <a:spLocks noGrp="1" noChangeArrowheads="1"/>
          </p:cNvSpPr>
          <p:nvPr>
            <p:ph type="title"/>
          </p:nvPr>
        </p:nvSpPr>
        <p:spPr/>
        <p:txBody>
          <a:bodyPr/>
          <a:lstStyle/>
          <a:p>
            <a:r>
              <a:rPr lang="en-US" altLang="en-US" dirty="0" smtClean="0">
                <a:ea typeface="ＭＳ Ｐゴシック" charset="-128"/>
              </a:rPr>
              <a:t>Example: Airborne.com</a:t>
            </a:r>
          </a:p>
        </p:txBody>
      </p:sp>
      <p:grpSp>
        <p:nvGrpSpPr>
          <p:cNvPr id="82949" name="Group 4"/>
          <p:cNvGrpSpPr>
            <a:grpSpLocks/>
          </p:cNvGrpSpPr>
          <p:nvPr/>
        </p:nvGrpSpPr>
        <p:grpSpPr bwMode="auto">
          <a:xfrm>
            <a:off x="1295400" y="2362200"/>
            <a:ext cx="6553200" cy="3657600"/>
            <a:chOff x="816" y="1104"/>
            <a:chExt cx="4128" cy="2304"/>
          </a:xfrm>
        </p:grpSpPr>
        <p:pic>
          <p:nvPicPr>
            <p:cNvPr id="82951" name="Picture 5" descr="Airborne-HiddenErrMsg.gif                                      00071F16 Mac G4 HD                      BBA76D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104"/>
              <a:ext cx="4128" cy="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Rectangle 6"/>
            <p:cNvSpPr>
              <a:spLocks noChangeArrowheads="1"/>
            </p:cNvSpPr>
            <p:nvPr/>
          </p:nvSpPr>
          <p:spPr bwMode="auto">
            <a:xfrm>
              <a:off x="816" y="1104"/>
              <a:ext cx="4128" cy="2304"/>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pic>
        <p:nvPicPr>
          <p:cNvPr id="8" name="Picture 7" descr="Picture 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2347913"/>
            <a:ext cx="662940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2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995970B7-46A0-417D-8770-A0C0E7C7D5FD}" type="slidenum">
              <a:rPr lang="en-US" altLang="en-US" sz="1400" b="0">
                <a:solidFill>
                  <a:schemeClr val="bg2"/>
                </a:solidFill>
                <a:latin typeface="Arial" panose="020B0604020202020204" pitchFamily="34" charset="0"/>
              </a:rPr>
              <a:pPr/>
              <a:t>43</a:t>
            </a:fld>
            <a:endParaRPr lang="en-US" altLang="en-US" sz="1400" b="0">
              <a:solidFill>
                <a:schemeClr val="bg2"/>
              </a:solidFill>
              <a:latin typeface="Arial" panose="020B0604020202020204" pitchFamily="34" charset="0"/>
            </a:endParaRPr>
          </a:p>
        </p:txBody>
      </p:sp>
      <p:sp>
        <p:nvSpPr>
          <p:cNvPr id="86019" name="Rectangle 2"/>
          <p:cNvSpPr>
            <a:spLocks noGrp="1" noChangeArrowheads="1"/>
          </p:cNvSpPr>
          <p:nvPr>
            <p:ph type="title"/>
          </p:nvPr>
        </p:nvSpPr>
        <p:spPr>
          <a:xfrm>
            <a:off x="403225" y="228600"/>
            <a:ext cx="8458200" cy="1143000"/>
          </a:xfrm>
        </p:spPr>
        <p:txBody>
          <a:bodyPr/>
          <a:lstStyle/>
          <a:p>
            <a:r>
              <a:rPr lang="en-US" altLang="en-US" dirty="0" smtClean="0">
                <a:ea typeface="ＭＳ Ｐゴシック" charset="-128"/>
              </a:rPr>
              <a:t>Sometimes the “heavy artillery” is necessary (use sparingly)</a:t>
            </a:r>
          </a:p>
        </p:txBody>
      </p:sp>
      <p:sp>
        <p:nvSpPr>
          <p:cNvPr id="86020" name="Rectangle 3"/>
          <p:cNvSpPr>
            <a:spLocks noGrp="1" noChangeArrowheads="1"/>
          </p:cNvSpPr>
          <p:nvPr>
            <p:ph type="body" idx="1"/>
          </p:nvPr>
        </p:nvSpPr>
        <p:spPr/>
        <p:txBody>
          <a:bodyPr/>
          <a:lstStyle/>
          <a:p>
            <a:pPr>
              <a:lnSpc>
                <a:spcPct val="90000"/>
              </a:lnSpc>
            </a:pPr>
            <a:r>
              <a:rPr lang="en-US" altLang="en-US" i="1" dirty="0" smtClean="0">
                <a:ea typeface="ＭＳ Ｐゴシック" charset="-128"/>
              </a:rPr>
              <a:t>Popup</a:t>
            </a:r>
            <a:r>
              <a:rPr lang="en-US" altLang="en-US" dirty="0" smtClean="0">
                <a:ea typeface="ＭＳ Ｐゴシック" charset="-128"/>
              </a:rPr>
              <a:t> in error dialog box</a:t>
            </a:r>
          </a:p>
          <a:p>
            <a:pPr>
              <a:lnSpc>
                <a:spcPct val="90000"/>
              </a:lnSpc>
            </a:pPr>
            <a:r>
              <a:rPr lang="en-US" altLang="en-US" i="1" dirty="0" smtClean="0">
                <a:ea typeface="ＭＳ Ｐゴシック" charset="-128"/>
              </a:rPr>
              <a:t>Audio</a:t>
            </a:r>
            <a:r>
              <a:rPr lang="en-US" altLang="en-US" dirty="0" smtClean="0">
                <a:ea typeface="ＭＳ Ｐゴシック" charset="-128"/>
              </a:rPr>
              <a:t>:  beep</a:t>
            </a:r>
          </a:p>
          <a:p>
            <a:pPr>
              <a:lnSpc>
                <a:spcPct val="90000"/>
              </a:lnSpc>
            </a:pPr>
            <a:r>
              <a:rPr lang="en-US" altLang="en-US" i="1" dirty="0" smtClean="0">
                <a:ea typeface="ＭＳ Ｐゴシック" charset="-128"/>
              </a:rPr>
              <a:t>Flash</a:t>
            </a:r>
            <a:r>
              <a:rPr lang="en-US" altLang="en-US" dirty="0" smtClean="0">
                <a:ea typeface="ＭＳ Ｐゴシック" charset="-128"/>
              </a:rPr>
              <a:t> or wiggle </a:t>
            </a:r>
            <a:r>
              <a:rPr lang="en-US" altLang="en-US" i="1" dirty="0" smtClean="0">
                <a:ea typeface="ＭＳ Ｐゴシック" charset="-128"/>
              </a:rPr>
              <a:t>briefly </a:t>
            </a:r>
            <a:r>
              <a:rPr lang="en-US" altLang="en-US" dirty="0" smtClean="0">
                <a:ea typeface="ＭＳ Ｐゴシック" charset="-128"/>
              </a:rPr>
              <a:t>(not continuously)</a:t>
            </a:r>
          </a:p>
        </p:txBody>
      </p:sp>
    </p:spTree>
    <p:extLst>
      <p:ext uri="{BB962C8B-B14F-4D97-AF65-F5344CB8AC3E}">
        <p14:creationId xmlns:p14="http://schemas.microsoft.com/office/powerpoint/2010/main" val="4149896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br>
              <a:rPr lang="en-US" dirty="0" smtClean="0"/>
            </a:br>
            <a:r>
              <a:rPr lang="en-US" dirty="0" smtClean="0"/>
              <a:t>Modal dialog box</a:t>
            </a:r>
            <a:endParaRPr lang="en-US" dirty="0"/>
          </a:p>
        </p:txBody>
      </p:sp>
      <p:sp>
        <p:nvSpPr>
          <p:cNvPr id="3" name="Content Placeholder 2"/>
          <p:cNvSpPr>
            <a:spLocks noGrp="1"/>
          </p:cNvSpPr>
          <p:nvPr>
            <p:ph idx="1"/>
          </p:nvPr>
        </p:nvSpPr>
        <p:spPr>
          <a:xfrm>
            <a:off x="152400" y="1671638"/>
            <a:ext cx="4114800" cy="4195762"/>
          </a:xfrm>
        </p:spPr>
        <p:txBody>
          <a:bodyPr/>
          <a:lstStyle/>
          <a:p>
            <a:r>
              <a:rPr lang="en-US" dirty="0" smtClean="0"/>
              <a:t>Use only in critical situations</a:t>
            </a:r>
          </a:p>
          <a:p>
            <a:pPr lvl="1"/>
            <a:r>
              <a:rPr lang="en-US" dirty="0" smtClean="0"/>
              <a:t>Loss of data at stake</a:t>
            </a:r>
          </a:p>
          <a:p>
            <a:pPr lvl="1"/>
            <a:r>
              <a:rPr lang="en-US" dirty="0" smtClean="0"/>
              <a:t>Task step cannot be undone</a:t>
            </a:r>
          </a:p>
        </p:txBody>
      </p:sp>
      <p:sp>
        <p:nvSpPr>
          <p:cNvPr id="4" name="Slide Number Placeholder 3"/>
          <p:cNvSpPr>
            <a:spLocks noGrp="1"/>
          </p:cNvSpPr>
          <p:nvPr>
            <p:ph type="sldNum" sz="quarter" idx="10"/>
          </p:nvPr>
        </p:nvSpPr>
        <p:spPr/>
        <p:txBody>
          <a:bodyPr/>
          <a:lstStyle/>
          <a:p>
            <a:fld id="{D3612ABD-40C9-418A-A056-70C86155DF51}" type="slidenum">
              <a:rPr lang="en-GB" smtClean="0"/>
              <a:pPr/>
              <a:t>44</a:t>
            </a:fld>
            <a:endParaRPr lang="en-GB"/>
          </a:p>
        </p:txBody>
      </p:sp>
      <p:pic>
        <p:nvPicPr>
          <p:cNvPr id="5" name="Picture 4"/>
          <p:cNvPicPr>
            <a:picLocks noChangeAspect="1"/>
          </p:cNvPicPr>
          <p:nvPr/>
        </p:nvPicPr>
        <p:blipFill>
          <a:blip r:embed="rId2"/>
          <a:stretch>
            <a:fillRect/>
          </a:stretch>
        </p:blipFill>
        <p:spPr>
          <a:xfrm>
            <a:off x="4489450" y="2667000"/>
            <a:ext cx="4429125" cy="1343025"/>
          </a:xfrm>
          <a:prstGeom prst="rect">
            <a:avLst/>
          </a:prstGeom>
        </p:spPr>
      </p:pic>
    </p:spTree>
    <p:extLst>
      <p:ext uri="{BB962C8B-B14F-4D97-AF65-F5344CB8AC3E}">
        <p14:creationId xmlns:p14="http://schemas.microsoft.com/office/powerpoint/2010/main" val="3812168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E6714B71-F603-4380-B6F6-BB99BEF33672}" type="slidenum">
              <a:rPr lang="en-US" altLang="en-US" sz="1400" b="0">
                <a:solidFill>
                  <a:schemeClr val="bg2"/>
                </a:solidFill>
                <a:latin typeface="Arial" panose="020B0604020202020204" pitchFamily="34" charset="0"/>
              </a:rPr>
              <a:pPr/>
              <a:t>45</a:t>
            </a:fld>
            <a:endParaRPr lang="en-US" altLang="en-US" sz="1400" b="0">
              <a:solidFill>
                <a:schemeClr val="bg2"/>
              </a:solidFill>
              <a:latin typeface="Arial" panose="020B0604020202020204" pitchFamily="34" charset="0"/>
            </a:endParaRPr>
          </a:p>
        </p:txBody>
      </p:sp>
      <p:sp>
        <p:nvSpPr>
          <p:cNvPr id="87043" name="Rectangle 2"/>
          <p:cNvSpPr>
            <a:spLocks noGrp="1" noChangeArrowheads="1"/>
          </p:cNvSpPr>
          <p:nvPr>
            <p:ph type="title"/>
          </p:nvPr>
        </p:nvSpPr>
        <p:spPr>
          <a:xfrm>
            <a:off x="398463" y="228600"/>
            <a:ext cx="8610600" cy="1143000"/>
          </a:xfrm>
        </p:spPr>
        <p:txBody>
          <a:bodyPr/>
          <a:lstStyle/>
          <a:p>
            <a:r>
              <a:rPr lang="en-US" dirty="0">
                <a:sym typeface="Wingdings" panose="05000000000000000000" pitchFamily="2" charset="2"/>
              </a:rPr>
              <a:t></a:t>
            </a:r>
            <a:r>
              <a:rPr lang="en-US" altLang="en-US" dirty="0" smtClean="0">
                <a:ea typeface="ＭＳ Ｐゴシック" charset="-128"/>
              </a:rPr>
              <a:t>Example: Animated error message</a:t>
            </a:r>
          </a:p>
        </p:txBody>
      </p:sp>
      <p:sp>
        <p:nvSpPr>
          <p:cNvPr id="87044" name="Rectangle 3"/>
          <p:cNvSpPr>
            <a:spLocks noGrp="1" noChangeArrowheads="1"/>
          </p:cNvSpPr>
          <p:nvPr>
            <p:ph type="body" idx="1"/>
          </p:nvPr>
        </p:nvSpPr>
        <p:spPr/>
        <p:txBody>
          <a:bodyPr/>
          <a:lstStyle/>
          <a:p>
            <a:r>
              <a:rPr lang="en-US" altLang="en-US" smtClean="0">
                <a:ea typeface="ＭＳ Ｐゴシック" charset="-128"/>
              </a:rPr>
              <a:t>Client internal web-app, improved</a:t>
            </a:r>
          </a:p>
        </p:txBody>
      </p:sp>
      <p:grpSp>
        <p:nvGrpSpPr>
          <p:cNvPr id="87045" name="Group 5"/>
          <p:cNvGrpSpPr>
            <a:grpSpLocks/>
          </p:cNvGrpSpPr>
          <p:nvPr/>
        </p:nvGrpSpPr>
        <p:grpSpPr bwMode="auto">
          <a:xfrm>
            <a:off x="381000" y="2438400"/>
            <a:ext cx="8610600" cy="2743200"/>
            <a:chOff x="240" y="1536"/>
            <a:chExt cx="5424" cy="1728"/>
          </a:xfrm>
        </p:grpSpPr>
        <p:pic>
          <p:nvPicPr>
            <p:cNvPr id="87049" name="Picture 6" descr="Anon-EasilyMissedMsgFixed.gif                                  00107879Macintosh HD                   ABA781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558"/>
              <a:ext cx="5424" cy="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Rectangle 7"/>
            <p:cNvSpPr>
              <a:spLocks noChangeArrowheads="1"/>
            </p:cNvSpPr>
            <p:nvPr/>
          </p:nvSpPr>
          <p:spPr bwMode="auto">
            <a:xfrm>
              <a:off x="240" y="1536"/>
              <a:ext cx="5328" cy="168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grpSp>
      <p:pic>
        <p:nvPicPr>
          <p:cNvPr id="2018312" name="Picture 8" descr="&#10;Picture 2.png                                                  00031A7F Mac G4 HD                      BBA76DE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75100"/>
            <a:ext cx="33369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8314" name="Picture 10" descr="&#10;Picture 2.png                                                  00031A7F Mac G4 HD                      BBA76DE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88" y="3987800"/>
            <a:ext cx="33369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p:nvSpPr>
        <p:spPr bwMode="auto">
          <a:xfrm>
            <a:off x="457200" y="3962400"/>
            <a:ext cx="3276600" cy="457200"/>
          </a:xfrm>
          <a:prstGeom prst="rect">
            <a:avLst/>
          </a:prstGeom>
          <a:solidFill>
            <a:schemeClr val="bg1"/>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spTree>
    <p:extLst>
      <p:ext uri="{BB962C8B-B14F-4D97-AF65-F5344CB8AC3E}">
        <p14:creationId xmlns:p14="http://schemas.microsoft.com/office/powerpoint/2010/main" val="253228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18312"/>
                                        </p:tgtEl>
                                        <p:attrNameLst>
                                          <p:attrName>style.visibility</p:attrName>
                                        </p:attrNameLst>
                                      </p:cBhvr>
                                      <p:to>
                                        <p:strVal val="visible"/>
                                      </p:to>
                                    </p:set>
                                  </p:childTnLst>
                                </p:cTn>
                              </p:par>
                            </p:childTnLst>
                          </p:cTn>
                        </p:par>
                        <p:par>
                          <p:cTn id="7" fill="hold" nodeType="afterGroup">
                            <p:stCondLst>
                              <p:cond delay="0"/>
                            </p:stCondLst>
                            <p:childTnLst>
                              <p:par>
                                <p:cTn id="8" presetID="1" presetClass="exit" presetSubtype="0" fill="hold" nodeType="afterEffect">
                                  <p:stCondLst>
                                    <p:cond delay="100"/>
                                  </p:stCondLst>
                                  <p:childTnLst>
                                    <p:set>
                                      <p:cBhvr>
                                        <p:cTn id="9" dur="1" fill="hold">
                                          <p:stCondLst>
                                            <p:cond delay="0"/>
                                          </p:stCondLst>
                                        </p:cTn>
                                        <p:tgtEl>
                                          <p:spTgt spid="2018312"/>
                                        </p:tgtEl>
                                        <p:attrNameLst>
                                          <p:attrName>style.visibility</p:attrName>
                                        </p:attrNameLst>
                                      </p:cBhvr>
                                      <p:to>
                                        <p:strVal val="hidden"/>
                                      </p:to>
                                    </p:set>
                                  </p:childTnLst>
                                </p:cTn>
                              </p:par>
                            </p:childTnLst>
                          </p:cTn>
                        </p:par>
                        <p:par>
                          <p:cTn id="10" fill="hold" nodeType="afterGroup">
                            <p:stCondLst>
                              <p:cond delay="100"/>
                            </p:stCondLst>
                            <p:childTnLst>
                              <p:par>
                                <p:cTn id="11" presetID="1" presetClass="entr" presetSubtype="0" fill="hold" nodeType="afterEffect">
                                  <p:stCondLst>
                                    <p:cond delay="100"/>
                                  </p:stCondLst>
                                  <p:childTnLst>
                                    <p:set>
                                      <p:cBhvr>
                                        <p:cTn id="12" dur="1" fill="hold">
                                          <p:stCondLst>
                                            <p:cond delay="0"/>
                                          </p:stCondLst>
                                        </p:cTn>
                                        <p:tgtEl>
                                          <p:spTgt spid="2018314"/>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xit" presetSubtype="0" fill="hold" nodeType="afterEffect">
                                  <p:stCondLst>
                                    <p:cond delay="100"/>
                                  </p:stCondLst>
                                  <p:childTnLst>
                                    <p:set>
                                      <p:cBhvr>
                                        <p:cTn id="15" dur="1" fill="hold">
                                          <p:stCondLst>
                                            <p:cond delay="0"/>
                                          </p:stCondLst>
                                        </p:cTn>
                                        <p:tgtEl>
                                          <p:spTgt spid="2018314"/>
                                        </p:tgtEl>
                                        <p:attrNameLst>
                                          <p:attrName>style.visibility</p:attrName>
                                        </p:attrNameLst>
                                      </p:cBhvr>
                                      <p:to>
                                        <p:strVal val="hidden"/>
                                      </p:to>
                                    </p:set>
                                  </p:childTnLst>
                                </p:cTn>
                              </p:par>
                            </p:childTnLst>
                          </p:cTn>
                        </p:par>
                        <p:par>
                          <p:cTn id="16" fill="hold" nodeType="afterGroup">
                            <p:stCondLst>
                              <p:cond delay="300"/>
                            </p:stCondLst>
                            <p:childTnLst>
                              <p:par>
                                <p:cTn id="17" presetID="1" presetClass="entr" presetSubtype="0" fill="hold" nodeType="afterEffect">
                                  <p:stCondLst>
                                    <p:cond delay="100"/>
                                  </p:stCondLst>
                                  <p:childTnLst>
                                    <p:set>
                                      <p:cBhvr>
                                        <p:cTn id="18" dur="1" fill="hold">
                                          <p:stCondLst>
                                            <p:cond delay="0"/>
                                          </p:stCondLst>
                                        </p:cTn>
                                        <p:tgtEl>
                                          <p:spTgt spid="2018312"/>
                                        </p:tgtEl>
                                        <p:attrNameLst>
                                          <p:attrName>style.visibility</p:attrName>
                                        </p:attrNameLst>
                                      </p:cBhvr>
                                      <p:to>
                                        <p:strVal val="visible"/>
                                      </p:to>
                                    </p:set>
                                  </p:childTnLst>
                                </p:cTn>
                              </p:par>
                            </p:childTnLst>
                          </p:cTn>
                        </p:par>
                        <p:par>
                          <p:cTn id="19" fill="hold" nodeType="afterGroup">
                            <p:stCondLst>
                              <p:cond delay="400"/>
                            </p:stCondLst>
                            <p:childTnLst>
                              <p:par>
                                <p:cTn id="20" presetID="1" presetClass="exit" presetSubtype="0" fill="hold" nodeType="afterEffect">
                                  <p:stCondLst>
                                    <p:cond delay="100"/>
                                  </p:stCondLst>
                                  <p:childTnLst>
                                    <p:set>
                                      <p:cBhvr>
                                        <p:cTn id="21" dur="1" fill="hold">
                                          <p:stCondLst>
                                            <p:cond delay="0"/>
                                          </p:stCondLst>
                                        </p:cTn>
                                        <p:tgtEl>
                                          <p:spTgt spid="2018312"/>
                                        </p:tgtEl>
                                        <p:attrNameLst>
                                          <p:attrName>style.visibility</p:attrName>
                                        </p:attrNameLst>
                                      </p:cBhvr>
                                      <p:to>
                                        <p:strVal val="hidden"/>
                                      </p:to>
                                    </p:set>
                                  </p:childTnLst>
                                </p:cTn>
                              </p:par>
                            </p:childTnLst>
                          </p:cTn>
                        </p:par>
                        <p:par>
                          <p:cTn id="22" fill="hold" nodeType="afterGroup">
                            <p:stCondLst>
                              <p:cond delay="500"/>
                            </p:stCondLst>
                            <p:childTnLst>
                              <p:par>
                                <p:cTn id="23" presetID="1" presetClass="entr" presetSubtype="0" fill="hold" nodeType="afterEffect">
                                  <p:stCondLst>
                                    <p:cond delay="100"/>
                                  </p:stCondLst>
                                  <p:childTnLst>
                                    <p:set>
                                      <p:cBhvr>
                                        <p:cTn id="24" dur="1" fill="hold">
                                          <p:stCondLst>
                                            <p:cond delay="0"/>
                                          </p:stCondLst>
                                        </p:cTn>
                                        <p:tgtEl>
                                          <p:spTgt spid="2018314"/>
                                        </p:tgtEl>
                                        <p:attrNameLst>
                                          <p:attrName>style.visibility</p:attrName>
                                        </p:attrNameLst>
                                      </p:cBhvr>
                                      <p:to>
                                        <p:strVal val="visible"/>
                                      </p:to>
                                    </p:set>
                                  </p:childTnLst>
                                </p:cTn>
                              </p:par>
                            </p:childTnLst>
                          </p:cTn>
                        </p:par>
                        <p:par>
                          <p:cTn id="25" fill="hold" nodeType="afterGroup">
                            <p:stCondLst>
                              <p:cond delay="600"/>
                            </p:stCondLst>
                            <p:childTnLst>
                              <p:par>
                                <p:cTn id="26" presetID="1" presetClass="exit" presetSubtype="0" fill="hold" nodeType="afterEffect">
                                  <p:stCondLst>
                                    <p:cond delay="100"/>
                                  </p:stCondLst>
                                  <p:childTnLst>
                                    <p:set>
                                      <p:cBhvr>
                                        <p:cTn id="27" dur="1" fill="hold">
                                          <p:stCondLst>
                                            <p:cond delay="0"/>
                                          </p:stCondLst>
                                        </p:cTn>
                                        <p:tgtEl>
                                          <p:spTgt spid="2018314"/>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par>
                          <p:cTn id="32" fill="hold" nodeType="afterGroup">
                            <p:stCondLst>
                              <p:cond delay="0"/>
                            </p:stCondLst>
                            <p:childTnLst>
                              <p:par>
                                <p:cTn id="33" presetID="1" presetClass="exit" presetSubtype="0" fill="hold" grpId="1" nodeType="afterEffect">
                                  <p:stCondLst>
                                    <p:cond delay="200"/>
                                  </p:stCondLst>
                                  <p:childTnLst>
                                    <p:set>
                                      <p:cBhvr>
                                        <p:cTn id="34" dur="1" fill="hold">
                                          <p:stCondLst>
                                            <p:cond delay="0"/>
                                          </p:stCondLst>
                                        </p:cTn>
                                        <p:tgtEl>
                                          <p:spTgt spid="14"/>
                                        </p:tgtEl>
                                        <p:attrNameLst>
                                          <p:attrName>style.visibility</p:attrName>
                                        </p:attrNameLst>
                                      </p:cBhvr>
                                      <p:to>
                                        <p:strVal val="hidden"/>
                                      </p:to>
                                    </p:set>
                                  </p:childTnLst>
                                </p:cTn>
                              </p:par>
                            </p:childTnLst>
                          </p:cTn>
                        </p:par>
                        <p:par>
                          <p:cTn id="35" fill="hold" nodeType="afterGroup">
                            <p:stCondLst>
                              <p:cond delay="200"/>
                            </p:stCondLst>
                            <p:childTnLst>
                              <p:par>
                                <p:cTn id="36" presetID="1" presetClass="entr" presetSubtype="0" fill="hold" grpId="2" nodeType="afterEffect">
                                  <p:stCondLst>
                                    <p:cond delay="200"/>
                                  </p:stCondLst>
                                  <p:childTnLst>
                                    <p:set>
                                      <p:cBhvr>
                                        <p:cTn id="37" dur="1" fill="hold">
                                          <p:stCondLst>
                                            <p:cond delay="0"/>
                                          </p:stCondLst>
                                        </p:cTn>
                                        <p:tgtEl>
                                          <p:spTgt spid="14"/>
                                        </p:tgtEl>
                                        <p:attrNameLst>
                                          <p:attrName>style.visibility</p:attrName>
                                        </p:attrNameLst>
                                      </p:cBhvr>
                                      <p:to>
                                        <p:strVal val="visible"/>
                                      </p:to>
                                    </p:set>
                                  </p:childTnLst>
                                </p:cTn>
                              </p:par>
                            </p:childTnLst>
                          </p:cTn>
                        </p:par>
                        <p:par>
                          <p:cTn id="38" fill="hold" nodeType="afterGroup">
                            <p:stCondLst>
                              <p:cond delay="400"/>
                            </p:stCondLst>
                            <p:childTnLst>
                              <p:par>
                                <p:cTn id="39" presetID="1" presetClass="exit" presetSubtype="0" fill="hold" grpId="3" nodeType="afterEffect">
                                  <p:stCondLst>
                                    <p:cond delay="200"/>
                                  </p:stCondLst>
                                  <p:childTnLst>
                                    <p:set>
                                      <p:cBhvr>
                                        <p:cTn id="40" dur="1" fill="hold">
                                          <p:stCondLst>
                                            <p:cond delay="0"/>
                                          </p:stCondLst>
                                        </p:cTn>
                                        <p:tgtEl>
                                          <p:spTgt spid="14"/>
                                        </p:tgtEl>
                                        <p:attrNameLst>
                                          <p:attrName>style.visibility</p:attrName>
                                        </p:attrNameLst>
                                      </p:cBhvr>
                                      <p:to>
                                        <p:strVal val="hidden"/>
                                      </p:to>
                                    </p:set>
                                  </p:childTnLst>
                                </p:cTn>
                              </p:par>
                            </p:childTnLst>
                          </p:cTn>
                        </p:par>
                        <p:par>
                          <p:cTn id="41" fill="hold" nodeType="afterGroup">
                            <p:stCondLst>
                              <p:cond delay="600"/>
                            </p:stCondLst>
                            <p:childTnLst>
                              <p:par>
                                <p:cTn id="42" presetID="1" presetClass="entr" presetSubtype="0" fill="hold" grpId="4" nodeType="afterEffect">
                                  <p:stCondLst>
                                    <p:cond delay="200"/>
                                  </p:stCondLst>
                                  <p:childTnLst>
                                    <p:set>
                                      <p:cBhvr>
                                        <p:cTn id="43" dur="1" fill="hold">
                                          <p:stCondLst>
                                            <p:cond delay="0"/>
                                          </p:stCondLst>
                                        </p:cTn>
                                        <p:tgtEl>
                                          <p:spTgt spid="14"/>
                                        </p:tgtEl>
                                        <p:attrNameLst>
                                          <p:attrName>style.visibility</p:attrName>
                                        </p:attrNameLst>
                                      </p:cBhvr>
                                      <p:to>
                                        <p:strVal val="visible"/>
                                      </p:to>
                                    </p:set>
                                  </p:childTnLst>
                                </p:cTn>
                              </p:par>
                            </p:childTnLst>
                          </p:cTn>
                        </p:par>
                        <p:par>
                          <p:cTn id="44" fill="hold" nodeType="afterGroup">
                            <p:stCondLst>
                              <p:cond delay="800"/>
                            </p:stCondLst>
                            <p:childTnLst>
                              <p:par>
                                <p:cTn id="45" presetID="1" presetClass="exit" presetSubtype="0" fill="hold" grpId="5" nodeType="afterEffect">
                                  <p:stCondLst>
                                    <p:cond delay="20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4" grpId="4" animBg="1"/>
      <p:bldP spid="14" grpId="5"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panose="05000000000000000000" pitchFamily="2" charset="2"/>
              </a:rPr>
              <a:t></a:t>
            </a:r>
            <a:r>
              <a:rPr lang="en-US" dirty="0" smtClean="0"/>
              <a:t>Example: ALVIS “heavy artillery” error </a:t>
            </a:r>
            <a:r>
              <a:rPr lang="en-US" dirty="0" smtClean="0"/>
              <a:t>feedback</a:t>
            </a:r>
            <a:br>
              <a:rPr lang="en-US" dirty="0" smtClean="0"/>
            </a:br>
            <a:r>
              <a:rPr lang="en-US" sz="2800" dirty="0"/>
              <a:t>(start at 0:39)</a:t>
            </a:r>
            <a:endParaRPr lang="en-US" sz="2800" dirty="0"/>
          </a:p>
        </p:txBody>
      </p:sp>
      <p:pic>
        <p:nvPicPr>
          <p:cNvPr id="5" name="P4-Cli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70025" y="1610767"/>
            <a:ext cx="6203950" cy="4652962"/>
          </a:xfrm>
        </p:spPr>
      </p:pic>
      <p:sp>
        <p:nvSpPr>
          <p:cNvPr id="4" name="Slide Number Placeholder 3"/>
          <p:cNvSpPr>
            <a:spLocks noGrp="1"/>
          </p:cNvSpPr>
          <p:nvPr>
            <p:ph type="sldNum" sz="quarter" idx="10"/>
          </p:nvPr>
        </p:nvSpPr>
        <p:spPr/>
        <p:txBody>
          <a:bodyPr/>
          <a:lstStyle/>
          <a:p>
            <a:fld id="{D3612ABD-40C9-418A-A056-70C86155DF51}" type="slidenum">
              <a:rPr lang="en-GB" smtClean="0"/>
              <a:pPr/>
              <a:t>46</a:t>
            </a:fld>
            <a:endParaRPr lang="en-GB"/>
          </a:p>
        </p:txBody>
      </p:sp>
    </p:spTree>
    <p:extLst>
      <p:ext uri="{BB962C8B-B14F-4D97-AF65-F5344CB8AC3E}">
        <p14:creationId xmlns:p14="http://schemas.microsoft.com/office/powerpoint/2010/main" val="42591074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 vision can be exploited to promote efficient visual search</a:t>
            </a:r>
            <a:endParaRPr lang="en-US" dirty="0"/>
          </a:p>
        </p:txBody>
      </p:sp>
      <p:sp>
        <p:nvSpPr>
          <p:cNvPr id="3" name="Content Placeholder 2"/>
          <p:cNvSpPr>
            <a:spLocks noGrp="1"/>
          </p:cNvSpPr>
          <p:nvPr>
            <p:ph idx="1"/>
          </p:nvPr>
        </p:nvSpPr>
        <p:spPr/>
        <p:txBody>
          <a:bodyPr/>
          <a:lstStyle/>
          <a:p>
            <a:r>
              <a:rPr lang="en-US" dirty="0" smtClean="0"/>
              <a:t>Peripheral vision drives our eyes to focus (the fovea) on items of interest</a:t>
            </a:r>
          </a:p>
          <a:p>
            <a:r>
              <a:rPr lang="en-US" u="sng" dirty="0" smtClean="0"/>
              <a:t>Movements</a:t>
            </a:r>
            <a:r>
              <a:rPr lang="en-US" dirty="0" smtClean="0"/>
              <a:t> on the periphery can be reliably detected</a:t>
            </a:r>
          </a:p>
          <a:p>
            <a:r>
              <a:rPr lang="en-US" u="sng" dirty="0" smtClean="0"/>
              <a:t>Items that stand out </a:t>
            </a:r>
            <a:r>
              <a:rPr lang="en-US" dirty="0" smtClean="0"/>
              <a:t>(“pop”) in the periphery can be reliably detected</a:t>
            </a:r>
          </a:p>
          <a:p>
            <a:pPr marL="0" indent="0">
              <a:buNone/>
            </a:pPr>
            <a:r>
              <a:rPr lang="en-US" dirty="0" smtClean="0">
                <a:sym typeface="Wingdings" panose="05000000000000000000" pitchFamily="2" charset="2"/>
              </a:rPr>
              <a:t> Exploiting this fact can reduce search time from O(</a:t>
            </a:r>
            <a:r>
              <a:rPr lang="en-US" i="1" dirty="0" smtClean="0">
                <a:sym typeface="Wingdings" panose="05000000000000000000" pitchFamily="2" charset="2"/>
              </a:rPr>
              <a:t>n</a:t>
            </a:r>
            <a:r>
              <a:rPr lang="en-US" dirty="0" smtClean="0">
                <a:sym typeface="Wingdings" panose="05000000000000000000" pitchFamily="2" charset="2"/>
              </a:rPr>
              <a:t>) to nearly O(</a:t>
            </a:r>
            <a:r>
              <a:rPr lang="en-US" i="1" dirty="0" smtClean="0">
                <a:sym typeface="Wingdings" panose="05000000000000000000" pitchFamily="2" charset="2"/>
              </a:rPr>
              <a:t>1</a:t>
            </a:r>
            <a:r>
              <a:rPr lang="en-US" dirty="0" smtClean="0">
                <a:sym typeface="Wingdings" panose="05000000000000000000" pitchFamily="2" charset="2"/>
              </a:rPr>
              <a:t>)!</a:t>
            </a:r>
            <a:endParaRPr lang="en-US" dirty="0" smtClean="0"/>
          </a:p>
        </p:txBody>
      </p:sp>
      <p:sp>
        <p:nvSpPr>
          <p:cNvPr id="4" name="Slide Number Placeholder 3"/>
          <p:cNvSpPr>
            <a:spLocks noGrp="1"/>
          </p:cNvSpPr>
          <p:nvPr>
            <p:ph type="sldNum" sz="quarter" idx="10"/>
          </p:nvPr>
        </p:nvSpPr>
        <p:spPr/>
        <p:txBody>
          <a:bodyPr/>
          <a:lstStyle/>
          <a:p>
            <a:fld id="{D3612ABD-40C9-418A-A056-70C86155DF51}" type="slidenum">
              <a:rPr lang="en-GB" smtClean="0"/>
              <a:pPr/>
              <a:t>47</a:t>
            </a:fld>
            <a:endParaRPr lang="en-GB"/>
          </a:p>
        </p:txBody>
      </p:sp>
    </p:spTree>
    <p:extLst>
      <p:ext uri="{BB962C8B-B14F-4D97-AF65-F5344CB8AC3E}">
        <p14:creationId xmlns:p14="http://schemas.microsoft.com/office/powerpoint/2010/main" val="19149154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dirty="0" smtClean="0">
                <a:ea typeface="ＭＳ Ｐゴシック" charset="-128"/>
              </a:rPr>
              <a:t>Does target pop out in this display?</a:t>
            </a:r>
          </a:p>
        </p:txBody>
      </p:sp>
      <p:sp>
        <p:nvSpPr>
          <p:cNvPr id="89091" name="Content Placeholder 2"/>
          <p:cNvSpPr>
            <a:spLocks noGrp="1"/>
          </p:cNvSpPr>
          <p:nvPr>
            <p:ph idx="1"/>
          </p:nvPr>
        </p:nvSpPr>
        <p:spPr>
          <a:xfrm>
            <a:off x="7010400" y="1676400"/>
            <a:ext cx="2133600" cy="4381500"/>
          </a:xfrm>
        </p:spPr>
        <p:txBody>
          <a:bodyPr/>
          <a:lstStyle/>
          <a:p>
            <a:pPr marL="0" indent="0">
              <a:buNone/>
            </a:pPr>
            <a:r>
              <a:rPr lang="en-US" altLang="en-US" dirty="0" smtClean="0">
                <a:ea typeface="ＭＳ Ｐゴシック" charset="-128"/>
              </a:rPr>
              <a:t>Where’s</a:t>
            </a:r>
            <a:br>
              <a:rPr lang="en-US" altLang="en-US" dirty="0" smtClean="0">
                <a:ea typeface="ＭＳ Ｐゴシック" charset="-128"/>
              </a:rPr>
            </a:br>
            <a:r>
              <a:rPr lang="en-US" altLang="en-US" dirty="0" smtClean="0">
                <a:ea typeface="ＭＳ Ｐゴシック" charset="-128"/>
              </a:rPr>
              <a:t>Waldo?</a:t>
            </a:r>
          </a:p>
        </p:txBody>
      </p:sp>
      <p:sp>
        <p:nvSpPr>
          <p:cNvPr id="89092" name="Slide Number Placeholder 3"/>
          <p:cNvSpPr>
            <a:spLocks noGrp="1"/>
          </p:cNvSpPr>
          <p:nvPr>
            <p:ph type="sldNum" sz="quarter" idx="4294967295"/>
          </p:nvPr>
        </p:nvSpPr>
        <p:spPr>
          <a:xfrm>
            <a:off x="2971800" y="6397128"/>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285739D9-070F-45BF-AEBA-0AB482FB8501}" type="slidenum">
              <a:rPr lang="en-US" altLang="en-US" sz="1400" b="0">
                <a:solidFill>
                  <a:schemeClr val="bg2"/>
                </a:solidFill>
                <a:latin typeface="Arial" panose="020B0604020202020204" pitchFamily="34" charset="0"/>
              </a:rPr>
              <a:pPr/>
              <a:t>48</a:t>
            </a:fld>
            <a:endParaRPr lang="en-US" altLang="en-US" sz="1400" b="0" dirty="0">
              <a:solidFill>
                <a:schemeClr val="bg2"/>
              </a:solidFill>
              <a:latin typeface="Arial" panose="020B0604020202020204" pitchFamily="34" charset="0"/>
            </a:endParaRPr>
          </a:p>
        </p:txBody>
      </p:sp>
      <p:pic>
        <p:nvPicPr>
          <p:cNvPr id="89093" name="Picture 5" descr="Where's Wald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649446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7" descr="Waldo.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200400"/>
            <a:ext cx="13716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74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dirty="0" smtClean="0">
                <a:ea typeface="ＭＳ Ｐゴシック" charset="-128"/>
              </a:rPr>
              <a:t>Find the “Z” in these letters</a:t>
            </a:r>
          </a:p>
        </p:txBody>
      </p:sp>
      <p:sp>
        <p:nvSpPr>
          <p:cNvPr id="93187" name="Content Placeholder 2"/>
          <p:cNvSpPr>
            <a:spLocks noGrp="1"/>
          </p:cNvSpPr>
          <p:nvPr>
            <p:ph idx="1"/>
          </p:nvPr>
        </p:nvSpPr>
        <p:spPr>
          <a:xfrm>
            <a:off x="451080" y="1482687"/>
            <a:ext cx="8178800" cy="4343400"/>
          </a:xfrm>
        </p:spPr>
        <p:txBody>
          <a:bodyPr/>
          <a:lstStyle/>
          <a:p>
            <a:pPr>
              <a:buFont typeface="Monotype Sorts" charset="2"/>
              <a:buNone/>
            </a:pPr>
            <a:r>
              <a:rPr lang="en-US" altLang="en-US" sz="2600" dirty="0" smtClean="0">
                <a:ea typeface="ＭＳ Ｐゴシック" charset="-128"/>
              </a:rPr>
              <a:t>L  Q  R  B   T   J   P   L   F   B M   R   W   S</a:t>
            </a:r>
          </a:p>
          <a:p>
            <a:pPr>
              <a:buFont typeface="Monotype Sorts" charset="2"/>
              <a:buNone/>
            </a:pPr>
            <a:r>
              <a:rPr lang="en-US" altLang="en-US" sz="2600" dirty="0" smtClean="0">
                <a:ea typeface="ＭＳ Ｐゴシック" charset="-128"/>
              </a:rPr>
              <a:t>F   R    N   Q     S   P   D    C   H   K    U   T</a:t>
            </a:r>
          </a:p>
          <a:p>
            <a:pPr>
              <a:buFont typeface="Monotype Sorts" charset="2"/>
              <a:buNone/>
            </a:pPr>
            <a:r>
              <a:rPr lang="en-US" altLang="en-US" sz="2600" dirty="0" smtClean="0">
                <a:ea typeface="ＭＳ Ｐゴシック" charset="-128"/>
              </a:rPr>
              <a:t>  G   T   H   U    J   L   U   9   J    V   Y   I    A</a:t>
            </a:r>
          </a:p>
          <a:p>
            <a:pPr>
              <a:buFont typeface="Monotype Sorts" charset="2"/>
              <a:buNone/>
            </a:pPr>
            <a:r>
              <a:rPr lang="en-US" altLang="en-US" sz="2600" dirty="0" smtClean="0">
                <a:ea typeface="ＭＳ Ｐゴシック" charset="-128"/>
              </a:rPr>
              <a:t>E    X   C  F   T   Y   N   H   T  D   O   L   </a:t>
            </a:r>
            <a:r>
              <a:rPr lang="en-US" altLang="en-US" sz="2600" dirty="0" err="1" smtClean="0">
                <a:ea typeface="ＭＳ Ｐゴシック" charset="-128"/>
              </a:rPr>
              <a:t>L</a:t>
            </a:r>
            <a:r>
              <a:rPr lang="en-US" altLang="en-US" sz="2600" dirty="0" smtClean="0">
                <a:ea typeface="ＭＳ Ｐゴシック" charset="-128"/>
              </a:rPr>
              <a:t> 8</a:t>
            </a:r>
          </a:p>
          <a:p>
            <a:pPr>
              <a:buFont typeface="Monotype Sorts" charset="2"/>
              <a:buNone/>
            </a:pPr>
            <a:r>
              <a:rPr lang="en-US" altLang="en-US" sz="2600" dirty="0" smtClean="0">
                <a:ea typeface="ＭＳ Ｐゴシック" charset="-128"/>
              </a:rPr>
              <a:t>G  V    N    G   R   Y   J   G   Z   S    T   6   S</a:t>
            </a:r>
          </a:p>
          <a:p>
            <a:pPr>
              <a:buFont typeface="Monotype Sorts" charset="2"/>
              <a:buNone/>
            </a:pPr>
            <a:r>
              <a:rPr lang="en-US" altLang="en-US" sz="2600" dirty="0" smtClean="0">
                <a:ea typeface="ＭＳ Ｐゴシック" charset="-128"/>
              </a:rPr>
              <a:t>3   L   C    T   V   B   H   U   S   E   M   U  K</a:t>
            </a:r>
          </a:p>
          <a:p>
            <a:pPr>
              <a:buFont typeface="Monotype Sorts" charset="2"/>
              <a:buNone/>
            </a:pPr>
            <a:r>
              <a:rPr lang="en-US" altLang="en-US" sz="2600" dirty="0" smtClean="0">
                <a:ea typeface="ＭＳ Ｐゴシック" charset="-128"/>
              </a:rPr>
              <a:t>W   Q   E   L    F   G    H    U   Y   I   K   D   9</a:t>
            </a:r>
          </a:p>
          <a:p>
            <a:pPr algn="ctr">
              <a:buFont typeface="Monotype Sorts" charset="2"/>
              <a:buNone/>
            </a:pPr>
            <a:endParaRPr lang="en-US" altLang="en-US" sz="2600" b="1" dirty="0" smtClean="0">
              <a:ea typeface="ＭＳ Ｐゴシック" charset="-128"/>
            </a:endParaRPr>
          </a:p>
          <a:p>
            <a:pPr>
              <a:buFont typeface="Monotype Sorts" charset="2"/>
              <a:buNone/>
            </a:pPr>
            <a:r>
              <a:rPr lang="en-US" altLang="en-US" dirty="0" smtClean="0">
                <a:ea typeface="ＭＳ Ｐゴシック" charset="-128"/>
              </a:rPr>
              <a:t>How fast is the search?</a:t>
            </a:r>
          </a:p>
          <a:p>
            <a:pPr>
              <a:buFont typeface="Monotype Sorts" charset="2"/>
              <a:buNone/>
            </a:pPr>
            <a:r>
              <a:rPr lang="en-US" altLang="en-US" dirty="0" smtClean="0">
                <a:ea typeface="ＭＳ Ｐゴシック" charset="-128"/>
              </a:rPr>
              <a:t>A. O(n)    B. Close to O(1)   C. Other</a:t>
            </a:r>
          </a:p>
        </p:txBody>
      </p:sp>
      <p:sp>
        <p:nvSpPr>
          <p:cNvPr id="93188" name="Slide Number Placeholder 3"/>
          <p:cNvSpPr>
            <a:spLocks noGrp="1"/>
          </p:cNvSpPr>
          <p:nvPr>
            <p:ph type="sldNum" sz="quarter" idx="4294967295"/>
          </p:nvPr>
        </p:nvSpPr>
        <p:spPr>
          <a:xfrm>
            <a:off x="3619500" y="64770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BF17627A-17E0-46A2-A40F-6C8E1FB97444}" type="slidenum">
              <a:rPr lang="en-US" altLang="en-US" sz="1400" b="0">
                <a:solidFill>
                  <a:schemeClr val="bg2"/>
                </a:solidFill>
                <a:latin typeface="Arial" panose="020B0604020202020204" pitchFamily="34" charset="0"/>
              </a:rPr>
              <a:pPr/>
              <a:t>49</a:t>
            </a:fld>
            <a:endParaRPr lang="en-US" altLang="en-US" sz="1400" b="0" dirty="0">
              <a:solidFill>
                <a:schemeClr val="bg2"/>
              </a:solidFill>
              <a:latin typeface="Arial" panose="020B0604020202020204" pitchFamily="34" charset="0"/>
            </a:endParaRPr>
          </a:p>
        </p:txBody>
      </p:sp>
    </p:spTree>
    <p:extLst>
      <p:ext uri="{BB962C8B-B14F-4D97-AF65-F5344CB8AC3E}">
        <p14:creationId xmlns:p14="http://schemas.microsoft.com/office/powerpoint/2010/main" val="225956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This Class is About How Human Perception and Reading Work (Johnson 4-6)</a:t>
            </a:r>
            <a:endParaRPr lang="en-US" sz="3200" i="1" dirty="0"/>
          </a:p>
        </p:txBody>
      </p:sp>
      <p:sp>
        <p:nvSpPr>
          <p:cNvPr id="3" name="Content Placeholder 2"/>
          <p:cNvSpPr>
            <a:spLocks noGrp="1"/>
          </p:cNvSpPr>
          <p:nvPr>
            <p:ph idx="1"/>
          </p:nvPr>
        </p:nvSpPr>
        <p:spPr>
          <a:xfrm>
            <a:off x="362932" y="1676400"/>
            <a:ext cx="8763000" cy="4876800"/>
          </a:xfrm>
        </p:spPr>
        <p:txBody>
          <a:bodyPr>
            <a:normAutofit/>
          </a:bodyPr>
          <a:lstStyle/>
          <a:p>
            <a:pPr marL="0" indent="0" algn="ctr">
              <a:buNone/>
            </a:pPr>
            <a:r>
              <a:rPr lang="en-US" u="sng" dirty="0" smtClean="0"/>
              <a:t>Key topics/questions for Today’s Class</a:t>
            </a:r>
          </a:p>
          <a:p>
            <a:pPr marL="744538" indent="-744538">
              <a:buFont typeface="+mj-lt"/>
              <a:buAutoNum type="arabicPeriod"/>
            </a:pPr>
            <a:r>
              <a:rPr lang="en-US" dirty="0">
                <a:solidFill>
                  <a:schemeClr val="bg1">
                    <a:lumMod val="75000"/>
                  </a:schemeClr>
                </a:solidFill>
              </a:rPr>
              <a:t>Possible solution to IA </a:t>
            </a:r>
            <a:r>
              <a:rPr lang="en-US" dirty="0" smtClean="0">
                <a:solidFill>
                  <a:schemeClr val="bg1">
                    <a:lumMod val="75000"/>
                  </a:schemeClr>
                </a:solidFill>
              </a:rPr>
              <a:t>#3</a:t>
            </a:r>
          </a:p>
          <a:p>
            <a:pPr marL="744538" indent="-744538">
              <a:buFont typeface="+mj-lt"/>
              <a:buAutoNum type="arabicPeriod"/>
            </a:pPr>
            <a:r>
              <a:rPr lang="en-US" dirty="0" smtClean="0"/>
              <a:t>Vending Machine Design</a:t>
            </a:r>
            <a:endParaRPr lang="en-US" dirty="0"/>
          </a:p>
          <a:p>
            <a:pPr marL="744538" indent="-744538">
              <a:buFont typeface="+mj-lt"/>
              <a:buAutoNum type="arabicPeriod"/>
            </a:pPr>
            <a:r>
              <a:rPr lang="en-US" dirty="0" smtClean="0"/>
              <a:t>Our color vision is limited</a:t>
            </a:r>
          </a:p>
          <a:p>
            <a:pPr marL="744538" indent="-744538">
              <a:buFont typeface="+mj-lt"/>
              <a:buAutoNum type="arabicPeriod"/>
            </a:pPr>
            <a:r>
              <a:rPr lang="en-US" dirty="0" smtClean="0"/>
              <a:t>Our peripheral vision is poor</a:t>
            </a:r>
          </a:p>
          <a:p>
            <a:pPr marL="744538" indent="-744538">
              <a:buFont typeface="+mj-lt"/>
              <a:buAutoNum type="arabicPeriod"/>
            </a:pPr>
            <a:r>
              <a:rPr lang="en-US" dirty="0" smtClean="0"/>
              <a:t>Reading is unnatural</a:t>
            </a:r>
          </a:p>
          <a:p>
            <a:pPr marL="744538" indent="-744538">
              <a:buFont typeface="+mj-lt"/>
              <a:buAutoNum type="arabicPeriod"/>
            </a:pPr>
            <a:r>
              <a:rPr lang="en-US" dirty="0" smtClean="0"/>
              <a:t>Introducing IA#4: Design Challenge</a:t>
            </a:r>
            <a:endParaRPr lang="en-US" dirty="0"/>
          </a:p>
        </p:txBody>
      </p:sp>
    </p:spTree>
    <p:extLst>
      <p:ext uri="{BB962C8B-B14F-4D97-AF65-F5344CB8AC3E}">
        <p14:creationId xmlns:p14="http://schemas.microsoft.com/office/powerpoint/2010/main" val="1864350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en-US" dirty="0" smtClean="0">
                <a:ea typeface="ＭＳ Ｐゴシック" charset="-128"/>
              </a:rPr>
              <a:t>Find the bold letter in these letters</a:t>
            </a:r>
          </a:p>
        </p:txBody>
      </p:sp>
      <p:sp>
        <p:nvSpPr>
          <p:cNvPr id="120835" name="Content Placeholder 2"/>
          <p:cNvSpPr>
            <a:spLocks noGrp="1"/>
          </p:cNvSpPr>
          <p:nvPr>
            <p:ph idx="1"/>
          </p:nvPr>
        </p:nvSpPr>
        <p:spPr>
          <a:xfrm>
            <a:off x="457200" y="1676400"/>
            <a:ext cx="8178800" cy="4724400"/>
          </a:xfrm>
        </p:spPr>
        <p:txBody>
          <a:bodyPr/>
          <a:lstStyle/>
          <a:p>
            <a:pPr marL="0" indent="0">
              <a:buNone/>
              <a:defRPr/>
            </a:pPr>
            <a:r>
              <a:rPr lang="en-US" sz="2400" dirty="0" smtClean="0"/>
              <a:t>G   </a:t>
            </a:r>
            <a:r>
              <a:rPr lang="en-US" sz="2400" dirty="0"/>
              <a:t>T   H   U    J   L   U   9   J    V   Y   I    A</a:t>
            </a:r>
          </a:p>
          <a:p>
            <a:pPr>
              <a:buFont typeface="Monotype Sorts" charset="2"/>
              <a:buNone/>
              <a:defRPr/>
            </a:pPr>
            <a:r>
              <a:rPr lang="en-US" sz="2400" dirty="0"/>
              <a:t>L  Q  R  B   T   J   P   L   F   B M   R   W   S</a:t>
            </a:r>
          </a:p>
          <a:p>
            <a:pPr>
              <a:buFont typeface="Monotype Sorts" charset="2"/>
              <a:buNone/>
              <a:defRPr/>
            </a:pPr>
            <a:r>
              <a:rPr lang="en-US" sz="2400" dirty="0"/>
              <a:t>3   L   C    T   V   B   H   U   S   E   M   U  K</a:t>
            </a:r>
          </a:p>
          <a:p>
            <a:pPr>
              <a:buFont typeface="Monotype Sorts" charset="2"/>
              <a:buNone/>
              <a:defRPr/>
            </a:pPr>
            <a:r>
              <a:rPr lang="en-US" sz="2400" dirty="0"/>
              <a:t>F   R    N   Q     S   P   D    C   H   K    U   T</a:t>
            </a:r>
          </a:p>
          <a:p>
            <a:pPr>
              <a:buFont typeface="Monotype Sorts" charset="2"/>
              <a:buNone/>
              <a:defRPr/>
            </a:pPr>
            <a:r>
              <a:rPr lang="en-US" sz="2400" dirty="0"/>
              <a:t>W   Q   E   L    F   G    H    </a:t>
            </a:r>
            <a:r>
              <a:rPr lang="en-US" sz="2400" dirty="0">
                <a:solidFill>
                  <a:schemeClr val="accent4"/>
                </a:solidFill>
              </a:rPr>
              <a:t>B</a:t>
            </a:r>
            <a:r>
              <a:rPr lang="en-US" sz="2400" dirty="0"/>
              <a:t>   Y   I   </a:t>
            </a:r>
            <a:r>
              <a:rPr lang="en-US" sz="2400" b="1" dirty="0"/>
              <a:t>K</a:t>
            </a:r>
            <a:r>
              <a:rPr lang="en-US" sz="2400" dirty="0"/>
              <a:t>   D   9</a:t>
            </a:r>
          </a:p>
          <a:p>
            <a:pPr>
              <a:buFont typeface="Monotype Sorts" charset="2"/>
              <a:buNone/>
              <a:defRPr/>
            </a:pPr>
            <a:r>
              <a:rPr lang="en-US" sz="2400" dirty="0"/>
              <a:t>G  V    N    G   R   Y   J   G   Z   S    T   6   S</a:t>
            </a:r>
          </a:p>
          <a:p>
            <a:pPr>
              <a:buFont typeface="Monotype Sorts" charset="2"/>
              <a:buNone/>
              <a:defRPr/>
            </a:pPr>
            <a:r>
              <a:rPr lang="en-US" sz="2400" dirty="0"/>
              <a:t>E    X   C  F   T   Y   N   H   T  D   O   L   </a:t>
            </a:r>
            <a:r>
              <a:rPr lang="en-US" sz="2400" dirty="0" err="1"/>
              <a:t>L</a:t>
            </a:r>
            <a:r>
              <a:rPr lang="en-US" sz="2400" dirty="0"/>
              <a:t> </a:t>
            </a:r>
            <a:r>
              <a:rPr lang="en-US" sz="2400" dirty="0" smtClean="0"/>
              <a:t>8</a:t>
            </a:r>
          </a:p>
          <a:p>
            <a:pPr>
              <a:buFont typeface="Monotype Sorts" charset="2"/>
              <a:buNone/>
              <a:defRPr/>
            </a:pPr>
            <a:endParaRPr lang="en-US" sz="2400" dirty="0"/>
          </a:p>
          <a:p>
            <a:pPr>
              <a:buFont typeface="Monotype Sorts" charset="2"/>
              <a:buNone/>
              <a:defRPr/>
            </a:pPr>
            <a:r>
              <a:rPr lang="en-US" sz="3000" dirty="0" smtClean="0"/>
              <a:t>How fast is the search?</a:t>
            </a:r>
          </a:p>
          <a:p>
            <a:pPr>
              <a:buFont typeface="Monotype Sorts" charset="2"/>
              <a:buNone/>
              <a:defRPr/>
            </a:pPr>
            <a:r>
              <a:rPr lang="en-US" sz="3000" dirty="0" smtClean="0"/>
              <a:t>A. O(n)    B. Close to O(1)     C. Other</a:t>
            </a:r>
            <a:endParaRPr lang="en-US" sz="3000" dirty="0"/>
          </a:p>
        </p:txBody>
      </p:sp>
      <p:sp>
        <p:nvSpPr>
          <p:cNvPr id="95236" name="Slide Number Placeholder 3"/>
          <p:cNvSpPr>
            <a:spLocks noGrp="1"/>
          </p:cNvSpPr>
          <p:nvPr>
            <p:ph type="sldNum" sz="quarter" idx="4294967295"/>
          </p:nvPr>
        </p:nvSpPr>
        <p:spPr>
          <a:xfrm>
            <a:off x="3594100" y="64770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99D1969A-8FE5-4C41-8D33-90D1D9A3E93C}" type="slidenum">
              <a:rPr lang="en-US" altLang="en-US" sz="1400" b="0">
                <a:solidFill>
                  <a:schemeClr val="bg2"/>
                </a:solidFill>
                <a:latin typeface="Arial" panose="020B0604020202020204" pitchFamily="34" charset="0"/>
              </a:rPr>
              <a:pPr/>
              <a:t>50</a:t>
            </a:fld>
            <a:endParaRPr lang="en-US" altLang="en-US" sz="1400" b="0" dirty="0">
              <a:solidFill>
                <a:schemeClr val="bg2"/>
              </a:solidFill>
              <a:latin typeface="Arial" panose="020B0604020202020204" pitchFamily="34" charset="0"/>
            </a:endParaRPr>
          </a:p>
        </p:txBody>
      </p:sp>
    </p:spTree>
    <p:extLst>
      <p:ext uri="{BB962C8B-B14F-4D97-AF65-F5344CB8AC3E}">
        <p14:creationId xmlns:p14="http://schemas.microsoft.com/office/powerpoint/2010/main" val="1660928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altLang="en-US" dirty="0" smtClean="0">
                <a:ea typeface="ＭＳ Ｐゴシック" charset="-128"/>
              </a:rPr>
              <a:t>Count the number of “L”s in these letters</a:t>
            </a:r>
          </a:p>
        </p:txBody>
      </p:sp>
      <p:sp>
        <p:nvSpPr>
          <p:cNvPr id="97283" name="Content Placeholder 2"/>
          <p:cNvSpPr>
            <a:spLocks noGrp="1"/>
          </p:cNvSpPr>
          <p:nvPr>
            <p:ph idx="1"/>
          </p:nvPr>
        </p:nvSpPr>
        <p:spPr>
          <a:xfrm>
            <a:off x="457200" y="1676400"/>
            <a:ext cx="8178800" cy="4724400"/>
          </a:xfrm>
        </p:spPr>
        <p:txBody>
          <a:bodyPr/>
          <a:lstStyle/>
          <a:p>
            <a:pPr marL="0" indent="0">
              <a:buNone/>
            </a:pPr>
            <a:r>
              <a:rPr lang="en-US" altLang="en-US" sz="2400" dirty="0" smtClean="0">
                <a:ea typeface="ＭＳ Ｐゴシック" charset="-128"/>
              </a:rPr>
              <a:t>L  Q  R  B   T   J   P   L   F   B M   R   W   S</a:t>
            </a:r>
          </a:p>
          <a:p>
            <a:pPr>
              <a:buFont typeface="Monotype Sorts" charset="2"/>
              <a:buNone/>
            </a:pPr>
            <a:r>
              <a:rPr lang="en-US" altLang="en-US" sz="2400" dirty="0" smtClean="0">
                <a:ea typeface="ＭＳ Ｐゴシック" charset="-128"/>
              </a:rPr>
              <a:t>F   R    N   Q     S   P   D    C   H   K    U   T</a:t>
            </a:r>
          </a:p>
          <a:p>
            <a:pPr>
              <a:buFont typeface="Monotype Sorts" charset="2"/>
              <a:buNone/>
            </a:pPr>
            <a:r>
              <a:rPr lang="en-US" altLang="en-US" sz="2400" dirty="0" smtClean="0">
                <a:ea typeface="ＭＳ Ｐゴシック" charset="-128"/>
              </a:rPr>
              <a:t>  G   T   H   U    J   L   U   9   J    V   Y   I    A</a:t>
            </a:r>
          </a:p>
          <a:p>
            <a:pPr>
              <a:buFont typeface="Monotype Sorts" charset="2"/>
              <a:buNone/>
            </a:pPr>
            <a:r>
              <a:rPr lang="en-US" altLang="en-US" sz="2400" dirty="0" smtClean="0">
                <a:ea typeface="ＭＳ Ｐゴシック" charset="-128"/>
              </a:rPr>
              <a:t>E    X   C  F   T   Y   N   H   T  D   O   L   </a:t>
            </a:r>
            <a:r>
              <a:rPr lang="en-US" altLang="en-US" sz="2400" dirty="0" err="1" smtClean="0">
                <a:ea typeface="ＭＳ Ｐゴシック" charset="-128"/>
              </a:rPr>
              <a:t>L</a:t>
            </a:r>
            <a:r>
              <a:rPr lang="en-US" altLang="en-US" sz="2400" dirty="0" smtClean="0">
                <a:ea typeface="ＭＳ Ｐゴシック" charset="-128"/>
              </a:rPr>
              <a:t> 8</a:t>
            </a:r>
          </a:p>
          <a:p>
            <a:pPr>
              <a:buFont typeface="Monotype Sorts" charset="2"/>
              <a:buNone/>
            </a:pPr>
            <a:r>
              <a:rPr lang="en-US" altLang="en-US" sz="2400" dirty="0" smtClean="0">
                <a:ea typeface="ＭＳ Ｐゴシック" charset="-128"/>
              </a:rPr>
              <a:t>3   L   C    T   V   B   H   U   S   E   M   U  K</a:t>
            </a:r>
          </a:p>
          <a:p>
            <a:pPr>
              <a:buFont typeface="Monotype Sorts" charset="2"/>
              <a:buNone/>
            </a:pPr>
            <a:r>
              <a:rPr lang="en-US" altLang="en-US" sz="2400" dirty="0" smtClean="0">
                <a:ea typeface="ＭＳ Ｐゴシック" charset="-128"/>
              </a:rPr>
              <a:t>G  V    N    G   R   Y   J   G   Z   S    T   6   S</a:t>
            </a:r>
          </a:p>
          <a:p>
            <a:pPr>
              <a:buFont typeface="Monotype Sorts" charset="2"/>
              <a:buNone/>
            </a:pPr>
            <a:r>
              <a:rPr lang="en-US" altLang="en-US" sz="2400" dirty="0" smtClean="0">
                <a:ea typeface="ＭＳ Ｐゴシック" charset="-128"/>
              </a:rPr>
              <a:t>W   Q   E   L    F   G    H    U   Y   I   K   D   9</a:t>
            </a:r>
          </a:p>
          <a:p>
            <a:pPr>
              <a:buFont typeface="Monotype Sorts" charset="2"/>
              <a:buNone/>
            </a:pPr>
            <a:endParaRPr lang="en-US" altLang="en-US" sz="2400" dirty="0">
              <a:ea typeface="ＭＳ Ｐゴシック" charset="-128"/>
            </a:endParaRPr>
          </a:p>
          <a:p>
            <a:pPr>
              <a:buFont typeface="Monotype Sorts" charset="2"/>
              <a:buNone/>
            </a:pPr>
            <a:r>
              <a:rPr lang="en-US" altLang="en-US" sz="2800" dirty="0" smtClean="0">
                <a:ea typeface="ＭＳ Ｐゴシック" charset="-128"/>
              </a:rPr>
              <a:t>How fast is the search?</a:t>
            </a:r>
          </a:p>
          <a:p>
            <a:pPr>
              <a:buFont typeface="Monotype Sorts" charset="2"/>
              <a:buNone/>
            </a:pPr>
            <a:r>
              <a:rPr lang="en-US" altLang="en-US" sz="2800" dirty="0" smtClean="0">
                <a:ea typeface="ＭＳ Ｐゴシック" charset="-128"/>
              </a:rPr>
              <a:t>A. O(n)      B. Close to O(1)     C. Other</a:t>
            </a:r>
          </a:p>
        </p:txBody>
      </p:sp>
      <p:sp>
        <p:nvSpPr>
          <p:cNvPr id="97284" name="Slide Number Placeholder 3"/>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310E9A12-B258-4971-8C21-4BAA3B91CE5A}" type="slidenum">
              <a:rPr lang="en-US" altLang="en-US" sz="1400" b="0">
                <a:solidFill>
                  <a:schemeClr val="bg2"/>
                </a:solidFill>
                <a:latin typeface="Arial" panose="020B0604020202020204" pitchFamily="34" charset="0"/>
              </a:rPr>
              <a:pPr/>
              <a:t>51</a:t>
            </a:fld>
            <a:endParaRPr lang="en-US" altLang="en-US" sz="1400" b="0">
              <a:solidFill>
                <a:schemeClr val="bg2"/>
              </a:solidFill>
              <a:latin typeface="Arial" panose="020B0604020202020204" pitchFamily="34" charset="0"/>
            </a:endParaRPr>
          </a:p>
        </p:txBody>
      </p:sp>
    </p:spTree>
    <p:extLst>
      <p:ext uri="{BB962C8B-B14F-4D97-AF65-F5344CB8AC3E}">
        <p14:creationId xmlns:p14="http://schemas.microsoft.com/office/powerpoint/2010/main" val="3359203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altLang="en-US" dirty="0" smtClean="0">
                <a:ea typeface="ＭＳ Ｐゴシック" charset="-128"/>
              </a:rPr>
              <a:t>Count the number of blue symbols</a:t>
            </a:r>
          </a:p>
        </p:txBody>
      </p:sp>
      <p:sp>
        <p:nvSpPr>
          <p:cNvPr id="3" name="Content Placeholder 2"/>
          <p:cNvSpPr>
            <a:spLocks noGrp="1"/>
          </p:cNvSpPr>
          <p:nvPr>
            <p:ph idx="1"/>
          </p:nvPr>
        </p:nvSpPr>
        <p:spPr>
          <a:xfrm>
            <a:off x="304800" y="1547870"/>
            <a:ext cx="8178800" cy="4724400"/>
          </a:xfrm>
        </p:spPr>
        <p:txBody>
          <a:bodyPr/>
          <a:lstStyle/>
          <a:p>
            <a:pPr>
              <a:buFont typeface="Monotype Sorts" charset="2"/>
              <a:buNone/>
              <a:defRPr/>
            </a:pPr>
            <a:r>
              <a:rPr lang="en-US" sz="2600" b="1" dirty="0" smtClean="0"/>
              <a:t>W   </a:t>
            </a:r>
            <a:r>
              <a:rPr lang="en-US" sz="2600" b="1" dirty="0">
                <a:solidFill>
                  <a:srgbClr val="800000"/>
                </a:solidFill>
              </a:rPr>
              <a:t>Q</a:t>
            </a:r>
            <a:r>
              <a:rPr lang="en-US" sz="2600" b="1" dirty="0"/>
              <a:t>   E   </a:t>
            </a:r>
            <a:r>
              <a:rPr lang="en-US" sz="2600" b="1" dirty="0">
                <a:solidFill>
                  <a:srgbClr val="3333FF"/>
                </a:solidFill>
              </a:rPr>
              <a:t>L</a:t>
            </a:r>
            <a:r>
              <a:rPr lang="en-US" sz="2600" b="1" dirty="0"/>
              <a:t>    F   </a:t>
            </a:r>
            <a:r>
              <a:rPr lang="en-US" sz="2600" b="1" dirty="0">
                <a:solidFill>
                  <a:schemeClr val="bg1">
                    <a:lumMod val="50000"/>
                  </a:schemeClr>
                </a:solidFill>
              </a:rPr>
              <a:t>G</a:t>
            </a:r>
            <a:r>
              <a:rPr lang="en-US" sz="2600" b="1" dirty="0"/>
              <a:t>    H    </a:t>
            </a:r>
            <a:r>
              <a:rPr lang="en-US" sz="2600" b="1" dirty="0">
                <a:solidFill>
                  <a:schemeClr val="accent6">
                    <a:lumMod val="60000"/>
                    <a:lumOff val="40000"/>
                  </a:schemeClr>
                </a:solidFill>
              </a:rPr>
              <a:t>U</a:t>
            </a:r>
            <a:r>
              <a:rPr lang="en-US" sz="2600" b="1" dirty="0"/>
              <a:t>   Y   </a:t>
            </a:r>
            <a:r>
              <a:rPr lang="en-US" sz="2600" b="1" dirty="0">
                <a:solidFill>
                  <a:srgbClr val="FF0000"/>
                </a:solidFill>
              </a:rPr>
              <a:t>I</a:t>
            </a:r>
            <a:r>
              <a:rPr lang="en-US" sz="2600" b="1" dirty="0"/>
              <a:t>   </a:t>
            </a:r>
            <a:r>
              <a:rPr lang="en-US" sz="2600" b="1" dirty="0">
                <a:solidFill>
                  <a:srgbClr val="9900CC"/>
                </a:solidFill>
              </a:rPr>
              <a:t>K</a:t>
            </a:r>
            <a:r>
              <a:rPr lang="en-US" sz="2600" b="1" dirty="0"/>
              <a:t>   D   </a:t>
            </a:r>
            <a:r>
              <a:rPr lang="en-US" sz="2600" b="1" dirty="0">
                <a:solidFill>
                  <a:schemeClr val="accent1"/>
                </a:solidFill>
              </a:rPr>
              <a:t>9</a:t>
            </a:r>
          </a:p>
          <a:p>
            <a:pPr>
              <a:buFont typeface="Monotype Sorts" charset="2"/>
              <a:buNone/>
              <a:defRPr/>
            </a:pPr>
            <a:r>
              <a:rPr lang="en-US" sz="2600" b="1" dirty="0"/>
              <a:t>F   </a:t>
            </a:r>
            <a:r>
              <a:rPr lang="en-US" sz="2600" b="1" dirty="0">
                <a:solidFill>
                  <a:srgbClr val="FF0000"/>
                </a:solidFill>
              </a:rPr>
              <a:t>R</a:t>
            </a:r>
            <a:r>
              <a:rPr lang="en-US" sz="2600" b="1" dirty="0"/>
              <a:t>    N   Q     S   </a:t>
            </a:r>
            <a:r>
              <a:rPr lang="en-US" sz="2600" b="1" dirty="0">
                <a:solidFill>
                  <a:srgbClr val="9900CC"/>
                </a:solidFill>
              </a:rPr>
              <a:t>P</a:t>
            </a:r>
            <a:r>
              <a:rPr lang="en-US" sz="2600" b="1" dirty="0"/>
              <a:t>   D    C   H   </a:t>
            </a:r>
            <a:r>
              <a:rPr lang="en-US" sz="2600" b="1" dirty="0">
                <a:solidFill>
                  <a:srgbClr val="FF0000"/>
                </a:solidFill>
              </a:rPr>
              <a:t>K</a:t>
            </a:r>
            <a:r>
              <a:rPr lang="en-US" sz="2600" b="1" dirty="0"/>
              <a:t>    </a:t>
            </a:r>
            <a:r>
              <a:rPr lang="en-US" sz="2600" b="1" dirty="0">
                <a:solidFill>
                  <a:srgbClr val="FFFF00"/>
                </a:solidFill>
              </a:rPr>
              <a:t>U</a:t>
            </a:r>
            <a:r>
              <a:rPr lang="en-US" sz="2600" b="1" dirty="0"/>
              <a:t>   T</a:t>
            </a:r>
          </a:p>
          <a:p>
            <a:pPr>
              <a:buFont typeface="Monotype Sorts" charset="2"/>
              <a:buNone/>
              <a:defRPr/>
            </a:pPr>
            <a:r>
              <a:rPr lang="en-US" sz="2600" b="1" dirty="0"/>
              <a:t>3   L   C    </a:t>
            </a:r>
            <a:r>
              <a:rPr lang="en-US" sz="2600" b="1" dirty="0">
                <a:solidFill>
                  <a:srgbClr val="800000"/>
                </a:solidFill>
              </a:rPr>
              <a:t>T</a:t>
            </a:r>
            <a:r>
              <a:rPr lang="en-US" sz="2600" b="1" dirty="0"/>
              <a:t>   V   </a:t>
            </a:r>
            <a:r>
              <a:rPr lang="en-US" sz="2600" b="1" dirty="0">
                <a:solidFill>
                  <a:srgbClr val="0000FF"/>
                </a:solidFill>
              </a:rPr>
              <a:t>B</a:t>
            </a:r>
            <a:r>
              <a:rPr lang="en-US" sz="2600" b="1" dirty="0"/>
              <a:t>   H   </a:t>
            </a:r>
            <a:r>
              <a:rPr lang="en-US" sz="2600" b="1" dirty="0">
                <a:solidFill>
                  <a:schemeClr val="bg1">
                    <a:lumMod val="50000"/>
                  </a:schemeClr>
                </a:solidFill>
              </a:rPr>
              <a:t>U</a:t>
            </a:r>
            <a:r>
              <a:rPr lang="en-US" sz="2600" b="1" dirty="0"/>
              <a:t>   S   E   </a:t>
            </a:r>
            <a:r>
              <a:rPr lang="en-US" sz="2600" b="1" dirty="0">
                <a:solidFill>
                  <a:srgbClr val="800000"/>
                </a:solidFill>
              </a:rPr>
              <a:t>M</a:t>
            </a:r>
            <a:r>
              <a:rPr lang="en-US" sz="2600" b="1" dirty="0"/>
              <a:t>   U  K</a:t>
            </a:r>
          </a:p>
          <a:p>
            <a:pPr>
              <a:buFont typeface="Monotype Sorts" charset="2"/>
              <a:buNone/>
              <a:defRPr/>
            </a:pPr>
            <a:r>
              <a:rPr lang="en-US" sz="2600" b="1" dirty="0"/>
              <a:t>  </a:t>
            </a:r>
            <a:r>
              <a:rPr lang="en-US" sz="2600" b="1" dirty="0">
                <a:solidFill>
                  <a:schemeClr val="accent1"/>
                </a:solidFill>
              </a:rPr>
              <a:t>G</a:t>
            </a:r>
            <a:r>
              <a:rPr lang="en-US" sz="2600" b="1" dirty="0"/>
              <a:t>   T   H   </a:t>
            </a:r>
            <a:r>
              <a:rPr lang="en-US" sz="2600" b="1" dirty="0">
                <a:solidFill>
                  <a:schemeClr val="accent1"/>
                </a:solidFill>
              </a:rPr>
              <a:t>U</a:t>
            </a:r>
            <a:r>
              <a:rPr lang="en-US" sz="2600" b="1" dirty="0"/>
              <a:t>    J   </a:t>
            </a:r>
            <a:r>
              <a:rPr lang="en-US" sz="2600" b="1" dirty="0">
                <a:solidFill>
                  <a:srgbClr val="800000"/>
                </a:solidFill>
              </a:rPr>
              <a:t>L</a:t>
            </a:r>
            <a:r>
              <a:rPr lang="en-US" sz="2600" b="1" dirty="0"/>
              <a:t>   U   </a:t>
            </a:r>
            <a:r>
              <a:rPr lang="en-US" sz="2600" b="1" dirty="0">
                <a:solidFill>
                  <a:srgbClr val="0000FF"/>
                </a:solidFill>
              </a:rPr>
              <a:t>9</a:t>
            </a:r>
            <a:r>
              <a:rPr lang="en-US" sz="2600" b="1" dirty="0"/>
              <a:t>   J    </a:t>
            </a:r>
            <a:r>
              <a:rPr lang="en-US" sz="2600" b="1" dirty="0">
                <a:solidFill>
                  <a:srgbClr val="800000"/>
                </a:solidFill>
              </a:rPr>
              <a:t>V</a:t>
            </a:r>
            <a:r>
              <a:rPr lang="en-US" sz="2600" b="1" dirty="0"/>
              <a:t>   </a:t>
            </a:r>
            <a:r>
              <a:rPr lang="en-US" sz="2600" b="1" dirty="0">
                <a:solidFill>
                  <a:schemeClr val="accent1"/>
                </a:solidFill>
              </a:rPr>
              <a:t>Y</a:t>
            </a:r>
            <a:r>
              <a:rPr lang="en-US" sz="2600" b="1" dirty="0"/>
              <a:t>   I    </a:t>
            </a:r>
            <a:r>
              <a:rPr lang="en-US" sz="2600" b="1" dirty="0">
                <a:solidFill>
                  <a:srgbClr val="3333FF"/>
                </a:solidFill>
              </a:rPr>
              <a:t>A</a:t>
            </a:r>
          </a:p>
          <a:p>
            <a:pPr>
              <a:buFont typeface="Monotype Sorts" charset="2"/>
              <a:buNone/>
              <a:defRPr/>
            </a:pPr>
            <a:r>
              <a:rPr lang="en-US" sz="2600" dirty="0"/>
              <a:t> </a:t>
            </a:r>
            <a:r>
              <a:rPr lang="en-US" sz="2600" b="1" dirty="0">
                <a:solidFill>
                  <a:schemeClr val="accent4"/>
                </a:solidFill>
              </a:rPr>
              <a:t>L</a:t>
            </a:r>
            <a:r>
              <a:rPr lang="en-US" sz="2600" b="1" dirty="0"/>
              <a:t>  </a:t>
            </a:r>
            <a:r>
              <a:rPr lang="en-US" sz="2600" b="1" dirty="0">
                <a:solidFill>
                  <a:srgbClr val="0000FF"/>
                </a:solidFill>
              </a:rPr>
              <a:t>Q</a:t>
            </a:r>
            <a:r>
              <a:rPr lang="en-US" sz="2600" b="1" dirty="0"/>
              <a:t>  R  </a:t>
            </a:r>
            <a:r>
              <a:rPr lang="en-US" sz="2600" b="1" dirty="0">
                <a:solidFill>
                  <a:schemeClr val="bg1">
                    <a:lumMod val="50000"/>
                  </a:schemeClr>
                </a:solidFill>
              </a:rPr>
              <a:t>B</a:t>
            </a:r>
            <a:r>
              <a:rPr lang="en-US" sz="2600" b="1" dirty="0"/>
              <a:t>   </a:t>
            </a:r>
            <a:r>
              <a:rPr lang="en-US" sz="2600" b="1" dirty="0">
                <a:solidFill>
                  <a:schemeClr val="accent6">
                    <a:lumMod val="60000"/>
                    <a:lumOff val="40000"/>
                  </a:schemeClr>
                </a:solidFill>
              </a:rPr>
              <a:t>T</a:t>
            </a:r>
            <a:r>
              <a:rPr lang="en-US" sz="2600" b="1" dirty="0"/>
              <a:t>   J   </a:t>
            </a:r>
            <a:r>
              <a:rPr lang="en-US" sz="2600" b="1" dirty="0">
                <a:solidFill>
                  <a:srgbClr val="800000"/>
                </a:solidFill>
              </a:rPr>
              <a:t>P</a:t>
            </a:r>
            <a:r>
              <a:rPr lang="en-US" sz="2600" b="1" dirty="0"/>
              <a:t>   L   </a:t>
            </a:r>
            <a:r>
              <a:rPr lang="en-US" sz="2600" b="1" dirty="0">
                <a:solidFill>
                  <a:srgbClr val="0000FF"/>
                </a:solidFill>
              </a:rPr>
              <a:t>F</a:t>
            </a:r>
            <a:r>
              <a:rPr lang="en-US" sz="2600" b="1" dirty="0"/>
              <a:t>   </a:t>
            </a:r>
            <a:r>
              <a:rPr lang="en-US" sz="2600" b="1" dirty="0">
                <a:solidFill>
                  <a:srgbClr val="FF0000"/>
                </a:solidFill>
              </a:rPr>
              <a:t>B</a:t>
            </a:r>
            <a:r>
              <a:rPr lang="en-US" sz="2600" b="1" dirty="0"/>
              <a:t> M   R   </a:t>
            </a:r>
            <a:r>
              <a:rPr lang="en-US" sz="2600" b="1" dirty="0">
                <a:solidFill>
                  <a:srgbClr val="9900CC"/>
                </a:solidFill>
              </a:rPr>
              <a:t>W</a:t>
            </a:r>
            <a:r>
              <a:rPr lang="en-US" sz="2600" b="1" dirty="0"/>
              <a:t>   S</a:t>
            </a:r>
          </a:p>
          <a:p>
            <a:pPr>
              <a:buFont typeface="Monotype Sorts" charset="2"/>
              <a:buNone/>
              <a:defRPr/>
            </a:pPr>
            <a:r>
              <a:rPr lang="en-US" sz="2600" b="1" dirty="0"/>
              <a:t>E    X   </a:t>
            </a:r>
            <a:r>
              <a:rPr lang="en-US" sz="2600" b="1" dirty="0">
                <a:solidFill>
                  <a:srgbClr val="FF0000"/>
                </a:solidFill>
              </a:rPr>
              <a:t>C</a:t>
            </a:r>
            <a:r>
              <a:rPr lang="en-US" sz="2600" b="1" dirty="0"/>
              <a:t>  F   T   </a:t>
            </a:r>
            <a:r>
              <a:rPr lang="en-US" sz="2600" b="1" dirty="0">
                <a:solidFill>
                  <a:srgbClr val="FFFF00"/>
                </a:solidFill>
              </a:rPr>
              <a:t>Y</a:t>
            </a:r>
            <a:r>
              <a:rPr lang="en-US" sz="2600" b="1" dirty="0"/>
              <a:t>   N   </a:t>
            </a:r>
            <a:r>
              <a:rPr lang="en-US" sz="2600" b="1" dirty="0">
                <a:solidFill>
                  <a:srgbClr val="FF0000"/>
                </a:solidFill>
              </a:rPr>
              <a:t>H</a:t>
            </a:r>
            <a:r>
              <a:rPr lang="en-US" sz="2600" b="1" dirty="0"/>
              <a:t>   T  D   O   </a:t>
            </a:r>
            <a:r>
              <a:rPr lang="en-US" sz="2600" b="1" dirty="0">
                <a:solidFill>
                  <a:schemeClr val="bg1">
                    <a:lumMod val="50000"/>
                  </a:schemeClr>
                </a:solidFill>
              </a:rPr>
              <a:t>L</a:t>
            </a:r>
            <a:r>
              <a:rPr lang="en-US" sz="2600" b="1" dirty="0"/>
              <a:t>   </a:t>
            </a:r>
            <a:r>
              <a:rPr lang="en-US" sz="2600" b="1" dirty="0" err="1"/>
              <a:t>L</a:t>
            </a:r>
            <a:r>
              <a:rPr lang="en-US" sz="2600" b="1" dirty="0"/>
              <a:t> 8</a:t>
            </a:r>
          </a:p>
          <a:p>
            <a:pPr>
              <a:buFont typeface="Monotype Sorts" charset="2"/>
              <a:buNone/>
              <a:defRPr/>
            </a:pPr>
            <a:r>
              <a:rPr lang="en-US" sz="2600" b="1" dirty="0">
                <a:solidFill>
                  <a:srgbClr val="FFFF00"/>
                </a:solidFill>
              </a:rPr>
              <a:t>G</a:t>
            </a:r>
            <a:r>
              <a:rPr lang="en-US" sz="2600" b="1" dirty="0"/>
              <a:t>  </a:t>
            </a:r>
            <a:r>
              <a:rPr lang="en-US" sz="2600" b="1" dirty="0">
                <a:solidFill>
                  <a:srgbClr val="9900CC"/>
                </a:solidFill>
              </a:rPr>
              <a:t>V</a:t>
            </a:r>
            <a:r>
              <a:rPr lang="en-US" sz="2600" b="1" dirty="0"/>
              <a:t>    N    </a:t>
            </a:r>
            <a:r>
              <a:rPr lang="en-US" sz="2600" b="1" dirty="0" smtClean="0"/>
              <a:t>G   </a:t>
            </a:r>
            <a:r>
              <a:rPr lang="en-US" sz="2600" b="1" dirty="0">
                <a:solidFill>
                  <a:srgbClr val="FF0000"/>
                </a:solidFill>
              </a:rPr>
              <a:t>R</a:t>
            </a:r>
            <a:r>
              <a:rPr lang="en-US" sz="2600" b="1" dirty="0"/>
              <a:t>   Y   J   </a:t>
            </a:r>
            <a:r>
              <a:rPr lang="en-US" sz="2600" b="1" dirty="0">
                <a:solidFill>
                  <a:srgbClr val="9900CC"/>
                </a:solidFill>
              </a:rPr>
              <a:t>G</a:t>
            </a:r>
            <a:r>
              <a:rPr lang="en-US" sz="2600" b="1" dirty="0"/>
              <a:t>   </a:t>
            </a:r>
            <a:r>
              <a:rPr lang="en-US" sz="2600" b="1" dirty="0">
                <a:solidFill>
                  <a:schemeClr val="accent1"/>
                </a:solidFill>
              </a:rPr>
              <a:t>Z</a:t>
            </a:r>
            <a:r>
              <a:rPr lang="en-US" sz="2600" b="1" dirty="0"/>
              <a:t>   S    </a:t>
            </a:r>
            <a:r>
              <a:rPr lang="en-US" sz="2600" b="1" dirty="0">
                <a:solidFill>
                  <a:srgbClr val="0000FF"/>
                </a:solidFill>
              </a:rPr>
              <a:t>T</a:t>
            </a:r>
            <a:r>
              <a:rPr lang="en-US" sz="2600" b="1" dirty="0"/>
              <a:t>   6   </a:t>
            </a:r>
            <a:r>
              <a:rPr lang="en-US" sz="2600" b="1" dirty="0" smtClean="0"/>
              <a:t>S</a:t>
            </a:r>
            <a:endParaRPr lang="en-US" sz="2600" dirty="0"/>
          </a:p>
          <a:p>
            <a:pPr>
              <a:buFont typeface="Monotype Sorts" charset="2"/>
              <a:buNone/>
              <a:defRPr/>
            </a:pPr>
            <a:endParaRPr lang="en-US" sz="3000" dirty="0" smtClean="0"/>
          </a:p>
          <a:p>
            <a:pPr>
              <a:buFont typeface="Monotype Sorts" charset="2"/>
              <a:buNone/>
              <a:defRPr/>
            </a:pPr>
            <a:r>
              <a:rPr lang="en-US" sz="2800" dirty="0" smtClean="0"/>
              <a:t>How fast is this search?</a:t>
            </a:r>
          </a:p>
          <a:p>
            <a:pPr>
              <a:buFont typeface="Monotype Sorts" charset="2"/>
              <a:buNone/>
              <a:defRPr/>
            </a:pPr>
            <a:r>
              <a:rPr lang="en-US" sz="2800" dirty="0" smtClean="0"/>
              <a:t>A. O(n)	B. Close to O(1)	C. Other</a:t>
            </a:r>
            <a:endParaRPr lang="en-US" sz="2800" dirty="0"/>
          </a:p>
        </p:txBody>
      </p:sp>
      <p:sp>
        <p:nvSpPr>
          <p:cNvPr id="99332" name="Slide Number Placeholder 3"/>
          <p:cNvSpPr>
            <a:spLocks noGrp="1"/>
          </p:cNvSpPr>
          <p:nvPr>
            <p:ph type="sldNum" sz="quarter" idx="4294967295"/>
          </p:nvPr>
        </p:nvSpPr>
        <p:spPr>
          <a:xfrm>
            <a:off x="3619500" y="64770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D1213F83-1844-4429-AB59-CEBCFEDF98BE}" type="slidenum">
              <a:rPr lang="en-US" altLang="en-US" sz="1400" b="0">
                <a:solidFill>
                  <a:schemeClr val="bg2"/>
                </a:solidFill>
                <a:latin typeface="Arial" panose="020B0604020202020204" pitchFamily="34" charset="0"/>
              </a:rPr>
              <a:pPr/>
              <a:t>52</a:t>
            </a:fld>
            <a:endParaRPr lang="en-US" altLang="en-US" sz="1400" b="0" dirty="0">
              <a:solidFill>
                <a:schemeClr val="bg2"/>
              </a:solidFill>
              <a:latin typeface="Arial" panose="020B0604020202020204" pitchFamily="34" charset="0"/>
            </a:endParaRPr>
          </a:p>
        </p:txBody>
      </p:sp>
    </p:spTree>
    <p:extLst>
      <p:ext uri="{BB962C8B-B14F-4D97-AF65-F5344CB8AC3E}">
        <p14:creationId xmlns:p14="http://schemas.microsoft.com/office/powerpoint/2010/main" val="3614913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dirty="0" smtClean="0">
                <a:ea typeface="ＭＳ Ｐゴシック" charset="-128"/>
              </a:rPr>
              <a:t>Find the “Prominence” header</a:t>
            </a:r>
          </a:p>
        </p:txBody>
      </p:sp>
      <p:sp>
        <p:nvSpPr>
          <p:cNvPr id="111619" name="Content Placeholder 2"/>
          <p:cNvSpPr>
            <a:spLocks noGrp="1"/>
          </p:cNvSpPr>
          <p:nvPr>
            <p:ph idx="1"/>
          </p:nvPr>
        </p:nvSpPr>
        <p:spPr/>
        <p:txBody>
          <a:bodyPr/>
          <a:lstStyle/>
          <a:p>
            <a:pPr marL="0" indent="0">
              <a:buNone/>
            </a:pPr>
            <a:endParaRPr lang="en-US" altLang="en-US" dirty="0" smtClean="0">
              <a:ea typeface="ＭＳ Ｐゴシック" charset="-128"/>
            </a:endParaRPr>
          </a:p>
        </p:txBody>
      </p:sp>
      <p:sp>
        <p:nvSpPr>
          <p:cNvPr id="111620" name="Slide Number Placeholder 3"/>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C4291F91-EAA7-4C5A-A149-23ADA3EC3E49}" type="slidenum">
              <a:rPr lang="en-US" altLang="en-US" sz="1400" b="0">
                <a:solidFill>
                  <a:schemeClr val="bg2"/>
                </a:solidFill>
                <a:latin typeface="Arial" panose="020B0604020202020204" pitchFamily="34" charset="0"/>
              </a:rPr>
              <a:pPr/>
              <a:t>53</a:t>
            </a:fld>
            <a:endParaRPr lang="en-US" altLang="en-US" sz="1400" b="0">
              <a:solidFill>
                <a:schemeClr val="bg2"/>
              </a:solidFill>
              <a:latin typeface="Arial" panose="020B0604020202020204" pitchFamily="34" charset="0"/>
            </a:endParaRPr>
          </a:p>
        </p:txBody>
      </p:sp>
      <p:pic>
        <p:nvPicPr>
          <p:cNvPr id="111621" name="Picture 7" descr="Visual Hierarchy-yes.png                                       0039E1DB Mac G4 HD                      BBA76DE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09750"/>
            <a:ext cx="4192587" cy="441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2514600" y="4267200"/>
            <a:ext cx="1366838"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r>
              <a:rPr lang="en-US" altLang="en-US" sz="1200" dirty="0">
                <a:solidFill>
                  <a:srgbClr val="008000"/>
                </a:solidFill>
                <a:latin typeface="Arial Black" panose="020B0A04020102020204" pitchFamily="34" charset="0"/>
              </a:rPr>
              <a:t>•  Prominence</a:t>
            </a:r>
          </a:p>
        </p:txBody>
      </p:sp>
    </p:spTree>
    <p:extLst>
      <p:ext uri="{BB962C8B-B14F-4D97-AF65-F5344CB8AC3E}">
        <p14:creationId xmlns:p14="http://schemas.microsoft.com/office/powerpoint/2010/main" val="1028905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dirty="0" smtClean="0">
                <a:ea typeface="ＭＳ Ｐゴシック" charset="-128"/>
              </a:rPr>
              <a:t>Find the faulty servers</a:t>
            </a:r>
          </a:p>
        </p:txBody>
      </p:sp>
      <p:sp>
        <p:nvSpPr>
          <p:cNvPr id="112644" name="Slide Number Placeholder 3"/>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5399F150-62E8-423A-B283-3D37D3614685}" type="slidenum">
              <a:rPr lang="en-US" altLang="en-US" sz="1400" b="0">
                <a:solidFill>
                  <a:schemeClr val="bg2"/>
                </a:solidFill>
                <a:latin typeface="Arial" panose="020B0604020202020204" pitchFamily="34" charset="0"/>
              </a:rPr>
              <a:pPr/>
              <a:t>54</a:t>
            </a:fld>
            <a:endParaRPr lang="en-US" altLang="en-US" sz="1400" b="0">
              <a:solidFill>
                <a:schemeClr val="bg2"/>
              </a:solidFill>
              <a:latin typeface="Arial" panose="020B0604020202020204" pitchFamily="34" charset="0"/>
            </a:endParaRPr>
          </a:p>
        </p:txBody>
      </p:sp>
      <p:pic>
        <p:nvPicPr>
          <p:cNvPr id="112645" name="Picture 6" descr="Server health monito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112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dirty="0" smtClean="0">
                <a:ea typeface="ＭＳ Ｐゴシック" charset="-128"/>
              </a:rPr>
              <a:t>Find an unfamiliar menu item</a:t>
            </a:r>
          </a:p>
        </p:txBody>
      </p:sp>
      <p:sp>
        <p:nvSpPr>
          <p:cNvPr id="113667" name="Content Placeholder 2"/>
          <p:cNvSpPr>
            <a:spLocks noGrp="1"/>
          </p:cNvSpPr>
          <p:nvPr>
            <p:ph idx="1"/>
          </p:nvPr>
        </p:nvSpPr>
        <p:spPr/>
        <p:txBody>
          <a:bodyPr/>
          <a:lstStyle/>
          <a:p>
            <a:r>
              <a:rPr lang="en-US" altLang="en-US" dirty="0" smtClean="0">
                <a:ea typeface="ＭＳ Ｐゴシック" charset="-128"/>
              </a:rPr>
              <a:t>With experience, people</a:t>
            </a:r>
            <a:br>
              <a:rPr lang="en-US" altLang="en-US" dirty="0" smtClean="0">
                <a:ea typeface="ＭＳ Ｐゴシック" charset="-128"/>
              </a:rPr>
            </a:br>
            <a:r>
              <a:rPr lang="en-US" altLang="en-US" dirty="0" smtClean="0">
                <a:ea typeface="ＭＳ Ｐゴシック" charset="-128"/>
              </a:rPr>
              <a:t>learn item-positions, so</a:t>
            </a:r>
            <a:br>
              <a:rPr lang="en-US" altLang="en-US" dirty="0" smtClean="0">
                <a:ea typeface="ＭＳ Ｐゴシック" charset="-128"/>
              </a:rPr>
            </a:br>
            <a:r>
              <a:rPr lang="en-US" altLang="en-US" dirty="0" smtClean="0">
                <a:ea typeface="ＭＳ Ｐゴシック" charset="-128"/>
              </a:rPr>
              <a:t>search becomes</a:t>
            </a:r>
            <a:br>
              <a:rPr lang="en-US" altLang="en-US" dirty="0" smtClean="0">
                <a:ea typeface="ＭＳ Ｐゴシック" charset="-128"/>
              </a:rPr>
            </a:br>
            <a:r>
              <a:rPr lang="en-US" altLang="en-US" dirty="0" smtClean="0">
                <a:ea typeface="ＭＳ Ｐゴシック" charset="-128"/>
              </a:rPr>
              <a:t>non-linear (be consistent!)</a:t>
            </a:r>
          </a:p>
        </p:txBody>
      </p:sp>
      <p:sp>
        <p:nvSpPr>
          <p:cNvPr id="113668" name="Slide Number Placeholder 3"/>
          <p:cNvSpPr>
            <a:spLocks noGrp="1"/>
          </p:cNvSpPr>
          <p:nvPr>
            <p:ph type="sldNum" sz="quarter" idx="4294967295"/>
          </p:nvPr>
        </p:nvSpPr>
        <p:spPr>
          <a:xfrm>
            <a:off x="361950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E838209C-5EFE-4E48-A6BF-0ABC8F9554D3}" type="slidenum">
              <a:rPr lang="en-US" altLang="en-US" sz="1400" b="0">
                <a:solidFill>
                  <a:schemeClr val="bg2"/>
                </a:solidFill>
                <a:latin typeface="Arial" panose="020B0604020202020204" pitchFamily="34" charset="0"/>
              </a:rPr>
              <a:pPr/>
              <a:t>55</a:t>
            </a:fld>
            <a:endParaRPr lang="en-US" altLang="en-US" sz="1400" b="0" dirty="0">
              <a:solidFill>
                <a:schemeClr val="bg2"/>
              </a:solidFill>
              <a:latin typeface="Arial" panose="020B0604020202020204" pitchFamily="34" charset="0"/>
            </a:endParaRPr>
          </a:p>
        </p:txBody>
      </p:sp>
      <p:pic>
        <p:nvPicPr>
          <p:cNvPr id="113669" name="Picture 6" descr="Men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79393" y="1678983"/>
            <a:ext cx="2157413" cy="45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384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dirty="0" smtClean="0">
                <a:ea typeface="ＭＳ Ｐゴシック" charset="-128"/>
              </a:rPr>
              <a:t>Find GarageBand</a:t>
            </a:r>
          </a:p>
        </p:txBody>
      </p:sp>
      <p:sp>
        <p:nvSpPr>
          <p:cNvPr id="114692" name="Slide Number Placeholder 3"/>
          <p:cNvSpPr>
            <a:spLocks noGrp="1"/>
          </p:cNvSpPr>
          <p:nvPr>
            <p:ph type="sldNum" sz="quarter" idx="4294967295"/>
          </p:nvPr>
        </p:nvSpPr>
        <p:spPr>
          <a:xfrm>
            <a:off x="6705600" y="62293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68B36F7B-BD71-4FB7-98A2-8132F2768B0E}" type="slidenum">
              <a:rPr lang="en-US" altLang="en-US" sz="1400" b="0">
                <a:solidFill>
                  <a:schemeClr val="bg2"/>
                </a:solidFill>
                <a:latin typeface="Arial" panose="020B0604020202020204" pitchFamily="34" charset="0"/>
              </a:rPr>
              <a:pPr/>
              <a:t>56</a:t>
            </a:fld>
            <a:endParaRPr lang="en-US" altLang="en-US" sz="1400" b="0">
              <a:solidFill>
                <a:schemeClr val="bg2"/>
              </a:solidFill>
              <a:latin typeface="Arial" panose="020B0604020202020204" pitchFamily="34" charset="0"/>
            </a:endParaRPr>
          </a:p>
        </p:txBody>
      </p:sp>
      <p:pic>
        <p:nvPicPr>
          <p:cNvPr id="114693" name="Picture 4" descr="Mac App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93052" y="1741488"/>
            <a:ext cx="5246687" cy="451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0072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This Class is About How Human Perception and Reading Work (Johnson 4-6)</a:t>
            </a:r>
            <a:endParaRPr lang="en-US" sz="3200" i="1" dirty="0"/>
          </a:p>
        </p:txBody>
      </p:sp>
      <p:sp>
        <p:nvSpPr>
          <p:cNvPr id="3" name="Content Placeholder 2"/>
          <p:cNvSpPr>
            <a:spLocks noGrp="1"/>
          </p:cNvSpPr>
          <p:nvPr>
            <p:ph idx="1"/>
          </p:nvPr>
        </p:nvSpPr>
        <p:spPr>
          <a:xfrm>
            <a:off x="362932" y="1676400"/>
            <a:ext cx="8763000" cy="4876800"/>
          </a:xfrm>
        </p:spPr>
        <p:txBody>
          <a:bodyPr>
            <a:normAutofit/>
          </a:bodyPr>
          <a:lstStyle/>
          <a:p>
            <a:pPr marL="0" indent="0" algn="ctr">
              <a:buNone/>
            </a:pPr>
            <a:r>
              <a:rPr lang="en-US" u="sng" dirty="0" smtClean="0"/>
              <a:t>Key topics/questions for Today’s Class</a:t>
            </a:r>
          </a:p>
          <a:p>
            <a:pPr marL="744538" indent="-744538">
              <a:buFont typeface="+mj-lt"/>
              <a:buAutoNum type="arabicPeriod"/>
            </a:pPr>
            <a:r>
              <a:rPr lang="en-US" dirty="0" smtClean="0">
                <a:solidFill>
                  <a:schemeClr val="bg1">
                    <a:lumMod val="75000"/>
                  </a:schemeClr>
                </a:solidFill>
              </a:rPr>
              <a:t>Our color vision is limited</a:t>
            </a:r>
          </a:p>
          <a:p>
            <a:pPr marL="744538" indent="-744538">
              <a:buFont typeface="+mj-lt"/>
              <a:buAutoNum type="arabicPeriod"/>
            </a:pPr>
            <a:r>
              <a:rPr lang="en-US" dirty="0" smtClean="0">
                <a:solidFill>
                  <a:schemeClr val="bg1">
                    <a:lumMod val="75000"/>
                  </a:schemeClr>
                </a:solidFill>
              </a:rPr>
              <a:t>Our peripheral vision is poor</a:t>
            </a:r>
          </a:p>
          <a:p>
            <a:pPr marL="744538" indent="-744538">
              <a:buFont typeface="+mj-lt"/>
              <a:buAutoNum type="arabicPeriod"/>
            </a:pPr>
            <a:r>
              <a:rPr lang="en-US" dirty="0" smtClean="0"/>
              <a:t>Reading is unnatural</a:t>
            </a:r>
          </a:p>
          <a:p>
            <a:pPr marL="744538" indent="-744538">
              <a:buFont typeface="+mj-lt"/>
              <a:buAutoNum type="arabicPeriod"/>
            </a:pPr>
            <a:r>
              <a:rPr lang="en-US" dirty="0" smtClean="0"/>
              <a:t>IA#3: Apply what you have learned to a design challenge</a:t>
            </a:r>
            <a:endParaRPr lang="en-US" dirty="0"/>
          </a:p>
        </p:txBody>
      </p:sp>
    </p:spTree>
    <p:extLst>
      <p:ext uri="{BB962C8B-B14F-4D97-AF65-F5344CB8AC3E}">
        <p14:creationId xmlns:p14="http://schemas.microsoft.com/office/powerpoint/2010/main" val="39259040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Question 10: Human brains are pre-wired to read</a:t>
            </a:r>
            <a:endParaRPr lang="en-US" dirty="0"/>
          </a:p>
        </p:txBody>
      </p:sp>
      <p:sp>
        <p:nvSpPr>
          <p:cNvPr id="3" name="Content Placeholder 2"/>
          <p:cNvSpPr>
            <a:spLocks noGrp="1"/>
          </p:cNvSpPr>
          <p:nvPr>
            <p:ph idx="1"/>
          </p:nvPr>
        </p:nvSpPr>
        <p:spPr/>
        <p:txBody>
          <a:bodyPr/>
          <a:lstStyle/>
          <a:p>
            <a:pPr marL="514350" indent="-514350">
              <a:buAutoNum type="alphaUcPeriod"/>
            </a:pPr>
            <a:r>
              <a:rPr lang="en-US" dirty="0" smtClean="0"/>
              <a:t>True</a:t>
            </a:r>
          </a:p>
          <a:p>
            <a:pPr marL="514350" indent="-514350">
              <a:buAutoNum type="alphaUcPeriod"/>
            </a:pPr>
            <a:r>
              <a:rPr lang="en-US" dirty="0" smtClean="0"/>
              <a:t>False</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58</a:t>
            </a:fld>
            <a:endParaRPr lang="en-GB"/>
          </a:p>
        </p:txBody>
      </p:sp>
    </p:spTree>
    <p:extLst>
      <p:ext uri="{BB962C8B-B14F-4D97-AF65-F5344CB8AC3E}">
        <p14:creationId xmlns:p14="http://schemas.microsoft.com/office/powerpoint/2010/main" val="27150372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Question 11: Reading is…</a:t>
            </a:r>
            <a:endParaRPr lang="en-US" dirty="0"/>
          </a:p>
        </p:txBody>
      </p:sp>
      <p:sp>
        <p:nvSpPr>
          <p:cNvPr id="3" name="Content Placeholder 2"/>
          <p:cNvSpPr>
            <a:spLocks noGrp="1"/>
          </p:cNvSpPr>
          <p:nvPr>
            <p:ph idx="1"/>
          </p:nvPr>
        </p:nvSpPr>
        <p:spPr/>
        <p:txBody>
          <a:bodyPr/>
          <a:lstStyle/>
          <a:p>
            <a:pPr marL="514350" indent="-514350">
              <a:buAutoNum type="alphaUcPeriod"/>
            </a:pPr>
            <a:r>
              <a:rPr lang="en-US" dirty="0" smtClean="0"/>
              <a:t>Feature-driven</a:t>
            </a:r>
          </a:p>
          <a:p>
            <a:pPr marL="514350" indent="-514350">
              <a:buAutoNum type="alphaUcPeriod"/>
            </a:pPr>
            <a:r>
              <a:rPr lang="en-US" dirty="0" smtClean="0"/>
              <a:t>Context-driven</a:t>
            </a:r>
          </a:p>
          <a:p>
            <a:pPr marL="514350" indent="-514350">
              <a:buAutoNum type="alphaUcPeriod"/>
            </a:pPr>
            <a:r>
              <a:rPr lang="en-US" dirty="0" smtClean="0"/>
              <a:t>A &amp; B</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59</a:t>
            </a:fld>
            <a:endParaRPr lang="en-GB"/>
          </a:p>
        </p:txBody>
      </p:sp>
    </p:spTree>
    <p:extLst>
      <p:ext uri="{BB962C8B-B14F-4D97-AF65-F5344CB8AC3E}">
        <p14:creationId xmlns:p14="http://schemas.microsoft.com/office/powerpoint/2010/main" val="1491825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Task: Vending Machine</a:t>
            </a:r>
            <a:endParaRPr lang="en-US" dirty="0"/>
          </a:p>
        </p:txBody>
      </p:sp>
      <p:sp>
        <p:nvSpPr>
          <p:cNvPr id="3" name="Content Placeholder 2"/>
          <p:cNvSpPr>
            <a:spLocks noGrp="1"/>
          </p:cNvSpPr>
          <p:nvPr>
            <p:ph idx="1"/>
          </p:nvPr>
        </p:nvSpPr>
        <p:spPr/>
        <p:txBody>
          <a:bodyPr/>
          <a:lstStyle/>
          <a:p>
            <a:pPr marL="0" indent="0">
              <a:buNone/>
            </a:pPr>
            <a:r>
              <a:rPr lang="en-US" sz="2000" dirty="0" smtClean="0"/>
              <a:t>Design a </a:t>
            </a:r>
            <a:r>
              <a:rPr lang="en-US" sz="2000" dirty="0"/>
              <a:t>vending machine that sells the following products (prices in parentheses below):</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r>
              <a:rPr lang="en-US" sz="2000" dirty="0"/>
              <a:t> </a:t>
            </a:r>
          </a:p>
          <a:p>
            <a:pPr marL="0" indent="0">
              <a:buNone/>
            </a:pPr>
            <a:r>
              <a:rPr lang="en-US" sz="2000" dirty="0" smtClean="0"/>
              <a:t>Users </a:t>
            </a:r>
            <a:r>
              <a:rPr lang="en-US" sz="2000" dirty="0"/>
              <a:t>of the vending machine must be able to pay with cash or credit card. In the case of cash, any excess payment  should be returned to the user (exact change is not required</a:t>
            </a:r>
            <a:r>
              <a:rPr lang="en-US" sz="2000" dirty="0" smtClean="0"/>
              <a:t>).</a:t>
            </a:r>
          </a:p>
          <a:p>
            <a:pPr marL="0" indent="0">
              <a:buNone/>
            </a:pPr>
            <a:r>
              <a:rPr lang="en-US" sz="2000" dirty="0" smtClean="0"/>
              <a:t>Sketch out some designs. Justify design choices using principles from today’s class (see next slide)</a:t>
            </a:r>
            <a:endParaRPr lang="en-US" sz="2000" dirty="0"/>
          </a:p>
          <a:p>
            <a:pPr marL="0" indent="0">
              <a:buNone/>
            </a:pP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6</a:t>
            </a:fld>
            <a:endParaRPr lang="en-GB"/>
          </a:p>
        </p:txBody>
      </p:sp>
      <p:sp>
        <p:nvSpPr>
          <p:cNvPr id="41" name="Rectangle 89"/>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42" name="Group 57"/>
          <p:cNvGrpSpPr>
            <a:grpSpLocks noChangeAspect="1"/>
          </p:cNvGrpSpPr>
          <p:nvPr/>
        </p:nvGrpSpPr>
        <p:grpSpPr bwMode="auto">
          <a:xfrm>
            <a:off x="1371600" y="2209800"/>
            <a:ext cx="5715000" cy="2436254"/>
            <a:chOff x="2315" y="2262"/>
            <a:chExt cx="6072" cy="2588"/>
          </a:xfrm>
        </p:grpSpPr>
        <p:sp>
          <p:nvSpPr>
            <p:cNvPr id="43" name="AutoShape 88"/>
            <p:cNvSpPr>
              <a:spLocks noChangeAspect="1" noChangeArrowheads="1" noTextEdit="1"/>
            </p:cNvSpPr>
            <p:nvPr/>
          </p:nvSpPr>
          <p:spPr bwMode="auto">
            <a:xfrm>
              <a:off x="2315" y="2262"/>
              <a:ext cx="6072" cy="25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Oval 87"/>
            <p:cNvSpPr>
              <a:spLocks noChangeArrowheads="1"/>
            </p:cNvSpPr>
            <p:nvPr/>
          </p:nvSpPr>
          <p:spPr bwMode="auto">
            <a:xfrm>
              <a:off x="2323" y="2595"/>
              <a:ext cx="1304" cy="65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ext Box 86"/>
            <p:cNvSpPr txBox="1">
              <a:spLocks noChangeArrowheads="1"/>
            </p:cNvSpPr>
            <p:nvPr/>
          </p:nvSpPr>
          <p:spPr bwMode="auto">
            <a:xfrm>
              <a:off x="2512" y="2746"/>
              <a:ext cx="91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Thneads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46" name="AutoShape 85"/>
            <p:cNvSpPr>
              <a:spLocks noChangeArrowheads="1"/>
            </p:cNvSpPr>
            <p:nvPr/>
          </p:nvSpPr>
          <p:spPr bwMode="auto">
            <a:xfrm>
              <a:off x="3792" y="2391"/>
              <a:ext cx="1044" cy="854"/>
            </a:xfrm>
            <a:prstGeom prst="triangle">
              <a:avLst>
                <a:gd name="adj" fmla="val 5000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Text Box 84"/>
            <p:cNvSpPr txBox="1">
              <a:spLocks noChangeArrowheads="1"/>
            </p:cNvSpPr>
            <p:nvPr/>
          </p:nvSpPr>
          <p:spPr bwMode="auto">
            <a:xfrm>
              <a:off x="3935" y="2823"/>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Thuds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48" name="AutoShape 83"/>
            <p:cNvSpPr>
              <a:spLocks noChangeArrowheads="1"/>
            </p:cNvSpPr>
            <p:nvPr/>
          </p:nvSpPr>
          <p:spPr bwMode="auto">
            <a:xfrm>
              <a:off x="5080" y="2390"/>
              <a:ext cx="924" cy="855"/>
            </a:xfrm>
            <a:prstGeom prst="plus">
              <a:avLst>
                <a:gd name="adj" fmla="val 2500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Text Box 82"/>
            <p:cNvSpPr txBox="1">
              <a:spLocks noChangeArrowheads="1"/>
            </p:cNvSpPr>
            <p:nvPr/>
          </p:nvSpPr>
          <p:spPr bwMode="auto">
            <a:xfrm>
              <a:off x="5112" y="2655"/>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Thnads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50" name="AutoShape 81"/>
            <p:cNvSpPr>
              <a:spLocks noChangeArrowheads="1"/>
            </p:cNvSpPr>
            <p:nvPr/>
          </p:nvSpPr>
          <p:spPr bwMode="auto">
            <a:xfrm>
              <a:off x="6290" y="2443"/>
              <a:ext cx="856" cy="802"/>
            </a:xfrm>
            <a:prstGeom prst="hexagon">
              <a:avLst>
                <a:gd name="adj" fmla="val 26683"/>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Text Box 80"/>
            <p:cNvSpPr txBox="1">
              <a:spLocks noChangeArrowheads="1"/>
            </p:cNvSpPr>
            <p:nvPr/>
          </p:nvSpPr>
          <p:spPr bwMode="auto">
            <a:xfrm>
              <a:off x="6281" y="2656"/>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Thrugs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52" name="AutoShape 79"/>
            <p:cNvSpPr>
              <a:spLocks noChangeArrowheads="1"/>
            </p:cNvSpPr>
            <p:nvPr/>
          </p:nvSpPr>
          <p:spPr bwMode="auto">
            <a:xfrm>
              <a:off x="7377" y="2281"/>
              <a:ext cx="964" cy="964"/>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Text Box 78"/>
            <p:cNvSpPr txBox="1">
              <a:spLocks noChangeArrowheads="1"/>
            </p:cNvSpPr>
            <p:nvPr/>
          </p:nvSpPr>
          <p:spPr bwMode="auto">
            <a:xfrm>
              <a:off x="7448" y="2670"/>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Thrads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54" name="AutoShape 77"/>
            <p:cNvSpPr>
              <a:spLocks noChangeArrowheads="1"/>
            </p:cNvSpPr>
            <p:nvPr/>
          </p:nvSpPr>
          <p:spPr bwMode="auto">
            <a:xfrm>
              <a:off x="2431" y="3658"/>
              <a:ext cx="978" cy="910"/>
            </a:xfrm>
            <a:prstGeom prst="hexagon">
              <a:avLst>
                <a:gd name="adj" fmla="val 26868"/>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 Box 76"/>
            <p:cNvSpPr txBox="1">
              <a:spLocks noChangeArrowheads="1"/>
            </p:cNvSpPr>
            <p:nvPr/>
          </p:nvSpPr>
          <p:spPr bwMode="auto">
            <a:xfrm>
              <a:off x="2544" y="3923"/>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Thrids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56" name="AutoShape 75"/>
            <p:cNvSpPr>
              <a:spLocks noChangeArrowheads="1"/>
            </p:cNvSpPr>
            <p:nvPr/>
          </p:nvSpPr>
          <p:spPr bwMode="auto">
            <a:xfrm>
              <a:off x="3790" y="3822"/>
              <a:ext cx="1059" cy="692"/>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Text Box 74"/>
            <p:cNvSpPr txBox="1">
              <a:spLocks noChangeArrowheads="1"/>
            </p:cNvSpPr>
            <p:nvPr/>
          </p:nvSpPr>
          <p:spPr bwMode="auto">
            <a:xfrm>
              <a:off x="3849" y="4004"/>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Thacts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58" name="AutoShape 73"/>
            <p:cNvSpPr>
              <a:spLocks noChangeArrowheads="1"/>
            </p:cNvSpPr>
            <p:nvPr/>
          </p:nvSpPr>
          <p:spPr bwMode="auto">
            <a:xfrm>
              <a:off x="5121" y="3685"/>
              <a:ext cx="965" cy="870"/>
            </a:xfrm>
            <a:prstGeom prst="pentag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Text Box 72"/>
            <p:cNvSpPr txBox="1">
              <a:spLocks noChangeArrowheads="1"/>
            </p:cNvSpPr>
            <p:nvPr/>
          </p:nvSpPr>
          <p:spPr bwMode="auto">
            <a:xfrm>
              <a:off x="5194" y="3989"/>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Thents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60" name="AutoShape 71"/>
            <p:cNvSpPr>
              <a:spLocks noChangeArrowheads="1"/>
            </p:cNvSpPr>
            <p:nvPr/>
          </p:nvSpPr>
          <p:spPr bwMode="auto">
            <a:xfrm>
              <a:off x="6291" y="3753"/>
              <a:ext cx="923" cy="7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Text Box 70"/>
            <p:cNvSpPr txBox="1">
              <a:spLocks noChangeArrowheads="1"/>
            </p:cNvSpPr>
            <p:nvPr/>
          </p:nvSpPr>
          <p:spPr bwMode="auto">
            <a:xfrm>
              <a:off x="6308" y="3963"/>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Thraves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62" name="AutoShape 69"/>
            <p:cNvSpPr>
              <a:spLocks noChangeArrowheads="1"/>
            </p:cNvSpPr>
            <p:nvPr/>
          </p:nvSpPr>
          <p:spPr bwMode="auto">
            <a:xfrm>
              <a:off x="7309" y="3726"/>
              <a:ext cx="991" cy="802"/>
            </a:xfrm>
            <a:prstGeom prst="parallelogram">
              <a:avLst>
                <a:gd name="adj" fmla="val 30892"/>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Text Box 68"/>
            <p:cNvSpPr txBox="1">
              <a:spLocks noChangeArrowheads="1"/>
            </p:cNvSpPr>
            <p:nvPr/>
          </p:nvSpPr>
          <p:spPr bwMode="auto">
            <a:xfrm>
              <a:off x="7424" y="3950"/>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Thags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64" name="Text Box 67"/>
            <p:cNvSpPr txBox="1">
              <a:spLocks noChangeArrowheads="1"/>
            </p:cNvSpPr>
            <p:nvPr/>
          </p:nvSpPr>
          <p:spPr bwMode="auto">
            <a:xfrm>
              <a:off x="2558"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($1.25)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65" name="Text Box 66"/>
            <p:cNvSpPr txBox="1">
              <a:spLocks noChangeArrowheads="1"/>
            </p:cNvSpPr>
            <p:nvPr/>
          </p:nvSpPr>
          <p:spPr bwMode="auto">
            <a:xfrm>
              <a:off x="3858"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($1.50)</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66" name="Text Box 65"/>
            <p:cNvSpPr txBox="1">
              <a:spLocks noChangeArrowheads="1"/>
            </p:cNvSpPr>
            <p:nvPr/>
          </p:nvSpPr>
          <p:spPr bwMode="auto">
            <a:xfrm>
              <a:off x="5148"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($1.75)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67" name="Text Box 64"/>
            <p:cNvSpPr txBox="1">
              <a:spLocks noChangeArrowheads="1"/>
            </p:cNvSpPr>
            <p:nvPr/>
          </p:nvSpPr>
          <p:spPr bwMode="auto">
            <a:xfrm>
              <a:off x="6330"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($1.00)</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68" name="Text Box 63"/>
            <p:cNvSpPr txBox="1">
              <a:spLocks noChangeArrowheads="1"/>
            </p:cNvSpPr>
            <p:nvPr/>
          </p:nvSpPr>
          <p:spPr bwMode="auto">
            <a:xfrm>
              <a:off x="7512"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($2.25</a:t>
              </a:r>
              <a:r>
                <a:rPr kumimoji="0" lang="en-US" altLang="en-US" sz="8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9" name="Text Box 62"/>
            <p:cNvSpPr txBox="1">
              <a:spLocks noChangeArrowheads="1"/>
            </p:cNvSpPr>
            <p:nvPr/>
          </p:nvSpPr>
          <p:spPr bwMode="auto">
            <a:xfrm>
              <a:off x="2526"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($2.25)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70" name="Text Box 61"/>
            <p:cNvSpPr txBox="1">
              <a:spLocks noChangeArrowheads="1"/>
            </p:cNvSpPr>
            <p:nvPr/>
          </p:nvSpPr>
          <p:spPr bwMode="auto">
            <a:xfrm>
              <a:off x="3898"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($1.55)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71" name="Text Box 60"/>
            <p:cNvSpPr txBox="1">
              <a:spLocks noChangeArrowheads="1"/>
            </p:cNvSpPr>
            <p:nvPr/>
          </p:nvSpPr>
          <p:spPr bwMode="auto">
            <a:xfrm>
              <a:off x="5203"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($3.00)</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72" name="Text Box 59"/>
            <p:cNvSpPr txBox="1">
              <a:spLocks noChangeArrowheads="1"/>
            </p:cNvSpPr>
            <p:nvPr/>
          </p:nvSpPr>
          <p:spPr bwMode="auto">
            <a:xfrm>
              <a:off x="6371"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($2.75)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73" name="Text Box 58"/>
            <p:cNvSpPr txBox="1">
              <a:spLocks noChangeArrowheads="1"/>
            </p:cNvSpPr>
            <p:nvPr/>
          </p:nvSpPr>
          <p:spPr bwMode="auto">
            <a:xfrm>
              <a:off x="7336"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($2.55)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1095573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Question 12: User interfaces should…</a:t>
            </a:r>
            <a:endParaRPr lang="en-US" dirty="0"/>
          </a:p>
        </p:txBody>
      </p:sp>
      <p:sp>
        <p:nvSpPr>
          <p:cNvPr id="3" name="Content Placeholder 2"/>
          <p:cNvSpPr>
            <a:spLocks noGrp="1"/>
          </p:cNvSpPr>
          <p:nvPr>
            <p:ph idx="1"/>
          </p:nvPr>
        </p:nvSpPr>
        <p:spPr/>
        <p:txBody>
          <a:bodyPr/>
          <a:lstStyle/>
          <a:p>
            <a:pPr marL="514350" indent="-514350">
              <a:buAutoNum type="alphaUcPeriod"/>
            </a:pPr>
            <a:r>
              <a:rPr lang="en-US" sz="2800" dirty="0" smtClean="0"/>
              <a:t>Use text judiciously to explain how to do things and to explain choices users have</a:t>
            </a:r>
          </a:p>
          <a:p>
            <a:pPr marL="514350" indent="-514350">
              <a:buAutoNum type="alphaUcPeriod"/>
            </a:pPr>
            <a:r>
              <a:rPr lang="en-US" sz="2800" dirty="0" smtClean="0"/>
              <a:t>Use repetitive textual descriptions so that users are not forced to memorize things as they make choices</a:t>
            </a:r>
          </a:p>
          <a:p>
            <a:pPr marL="514350" indent="-514350">
              <a:buAutoNum type="alphaUcPeriod"/>
            </a:pPr>
            <a:r>
              <a:rPr lang="en-US" sz="2800" dirty="0" smtClean="0"/>
              <a:t>Try to minimize the amount of text  and maximize distinctions between blocks of text</a:t>
            </a:r>
          </a:p>
          <a:p>
            <a:pPr marL="514350" indent="-514350">
              <a:buAutoNum type="alphaUcPeriod"/>
            </a:pPr>
            <a:r>
              <a:rPr lang="en-US" sz="2800" dirty="0" smtClean="0"/>
              <a:t>More than one of the above</a:t>
            </a:r>
            <a:endParaRPr lang="en-US" sz="2800"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60</a:t>
            </a:fld>
            <a:endParaRPr lang="en-GB"/>
          </a:p>
        </p:txBody>
      </p:sp>
    </p:spTree>
    <p:extLst>
      <p:ext uri="{BB962C8B-B14F-4D97-AF65-F5344CB8AC3E}">
        <p14:creationId xmlns:p14="http://schemas.microsoft.com/office/powerpoint/2010/main" val="17024687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b="1" smtClean="0">
                <a:latin typeface="Helvetica" panose="020B0604020202020204" pitchFamily="34" charset="0"/>
                <a:cs typeface="Helvetica" panose="020B0604020202020204" pitchFamily="34" charset="0"/>
              </a:rPr>
              <a:t>Reading is Unnatural</a:t>
            </a:r>
          </a:p>
        </p:txBody>
      </p:sp>
      <p:sp>
        <p:nvSpPr>
          <p:cNvPr id="3" name="Content Placeholder 2"/>
          <p:cNvSpPr>
            <a:spLocks noGrp="1"/>
          </p:cNvSpPr>
          <p:nvPr>
            <p:ph idx="1"/>
          </p:nvPr>
        </p:nvSpPr>
        <p:spPr>
          <a:xfrm>
            <a:off x="152400" y="1752600"/>
            <a:ext cx="6172200" cy="4572000"/>
          </a:xfrm>
        </p:spPr>
        <p:txBody>
          <a:bodyPr/>
          <a:lstStyle/>
          <a:p>
            <a:r>
              <a:rPr lang="en-US" altLang="en-US" sz="2200" dirty="0" smtClean="0"/>
              <a:t>We’re pre-wired for (spoken) language</a:t>
            </a:r>
          </a:p>
          <a:p>
            <a:pPr lvl="1"/>
            <a:r>
              <a:rPr lang="en-US" altLang="en-US" sz="2200" dirty="0" smtClean="0"/>
              <a:t>Brain learns language easily </a:t>
            </a:r>
            <a:r>
              <a:rPr lang="en-US" altLang="en-US" sz="2200" i="1" dirty="0" smtClean="0"/>
              <a:t>in childhood</a:t>
            </a:r>
          </a:p>
          <a:p>
            <a:pPr lvl="1"/>
            <a:r>
              <a:rPr lang="en-US" altLang="en-US" sz="2200" dirty="0" smtClean="0"/>
              <a:t>Nearly everyone learns a language</a:t>
            </a:r>
          </a:p>
          <a:p>
            <a:r>
              <a:rPr lang="en-US" altLang="en-US" sz="2200" dirty="0" smtClean="0"/>
              <a:t>We are </a:t>
            </a:r>
            <a:r>
              <a:rPr lang="en-US" altLang="en-US" sz="2200" i="1" dirty="0" smtClean="0"/>
              <a:t>not </a:t>
            </a:r>
            <a:r>
              <a:rPr lang="en-US" altLang="en-US" sz="2200" dirty="0" smtClean="0"/>
              <a:t>pre-wired for reading</a:t>
            </a:r>
          </a:p>
          <a:p>
            <a:pPr lvl="1"/>
            <a:r>
              <a:rPr lang="en-US" altLang="en-US" sz="2200" dirty="0" smtClean="0"/>
              <a:t>Brain has </a:t>
            </a:r>
            <a:r>
              <a:rPr lang="en-US" altLang="en-US" sz="2200" i="1" dirty="0" smtClean="0"/>
              <a:t>no </a:t>
            </a:r>
            <a:r>
              <a:rPr lang="en-US" altLang="en-US" sz="2200" dirty="0" smtClean="0"/>
              <a:t>special facility for reading</a:t>
            </a:r>
          </a:p>
          <a:p>
            <a:pPr lvl="1"/>
            <a:r>
              <a:rPr lang="en-US" altLang="en-US" sz="2200" dirty="0" smtClean="0"/>
              <a:t>Learning reading is like learning other skills: </a:t>
            </a:r>
            <a:r>
              <a:rPr lang="en-US" altLang="en-US" sz="2200" i="1" dirty="0" smtClean="0"/>
              <a:t>Writing, arithmetic, music, </a:t>
            </a:r>
            <a:r>
              <a:rPr lang="en-US" altLang="en-US" sz="2200" dirty="0" smtClean="0"/>
              <a:t>(Same brain areas mediate)</a:t>
            </a:r>
          </a:p>
          <a:p>
            <a:pPr lvl="1"/>
            <a:r>
              <a:rPr lang="en-US" altLang="en-US" sz="2200" dirty="0" smtClean="0"/>
              <a:t>Many people never learn to read well, or at all</a:t>
            </a:r>
          </a:p>
        </p:txBody>
      </p:sp>
      <p:sp>
        <p:nvSpPr>
          <p:cNvPr id="67588" name="Slide Number Placeholder 3"/>
          <p:cNvSpPr>
            <a:spLocks noGrp="1"/>
          </p:cNvSpPr>
          <p:nvPr>
            <p:ph type="sldNum" sz="quarter" idx="4294967295"/>
          </p:nvPr>
        </p:nvSpPr>
        <p:spPr>
          <a:xfrm>
            <a:off x="6705600" y="6229350"/>
            <a:ext cx="1905000" cy="457200"/>
          </a:xfrm>
          <a:prstGeom prst="rect">
            <a:avLst/>
          </a:prstGeom>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943627F5-8AA2-4172-A9DC-EE5F46019833}" type="slidenum">
              <a:rPr lang="en-US" altLang="en-US" sz="1400" b="0">
                <a:solidFill>
                  <a:schemeClr val="bg2"/>
                </a:solidFill>
                <a:latin typeface="Arial" panose="020B0604020202020204" pitchFamily="34" charset="0"/>
              </a:rPr>
              <a:pPr/>
              <a:t>61</a:t>
            </a:fld>
            <a:endParaRPr lang="en-US" altLang="en-US" sz="1400" b="0">
              <a:solidFill>
                <a:schemeClr val="bg2"/>
              </a:solidFill>
              <a:latin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946" y="1866900"/>
            <a:ext cx="2944654" cy="4114800"/>
          </a:xfrm>
          <a:prstGeom prst="rect">
            <a:avLst/>
          </a:prstGeom>
        </p:spPr>
      </p:pic>
    </p:spTree>
    <p:extLst>
      <p:ext uri="{BB962C8B-B14F-4D97-AF65-F5344CB8AC3E}">
        <p14:creationId xmlns:p14="http://schemas.microsoft.com/office/powerpoint/2010/main" val="3389611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read</a:t>
            </a:r>
            <a:endParaRPr lang="en-US" dirty="0"/>
          </a:p>
        </p:txBody>
      </p:sp>
      <p:sp>
        <p:nvSpPr>
          <p:cNvPr id="3" name="Content Placeholder 2"/>
          <p:cNvSpPr>
            <a:spLocks noGrp="1"/>
          </p:cNvSpPr>
          <p:nvPr>
            <p:ph idx="1"/>
          </p:nvPr>
        </p:nvSpPr>
        <p:spPr>
          <a:xfrm>
            <a:off x="152400" y="1608931"/>
            <a:ext cx="5181600" cy="4652962"/>
          </a:xfrm>
        </p:spPr>
        <p:txBody>
          <a:bodyPr/>
          <a:lstStyle/>
          <a:p>
            <a:r>
              <a:rPr lang="en-US" sz="2300" dirty="0" smtClean="0"/>
              <a:t>Fovea and </a:t>
            </a:r>
            <a:r>
              <a:rPr lang="en-US" sz="2300" dirty="0" err="1" smtClean="0"/>
              <a:t>perifovea</a:t>
            </a:r>
            <a:r>
              <a:rPr lang="en-US" sz="2300" dirty="0" smtClean="0"/>
              <a:t> (just outside fovea) are only areas trained to read</a:t>
            </a:r>
          </a:p>
          <a:p>
            <a:r>
              <a:rPr lang="en-US" sz="2300" dirty="0" smtClean="0"/>
              <a:t>Thus, we must move our eyes a lot (each </a:t>
            </a:r>
            <a:r>
              <a:rPr lang="en-US" sz="2300" i="1" dirty="0" smtClean="0"/>
              <a:t>saccade</a:t>
            </a:r>
            <a:r>
              <a:rPr lang="en-US" sz="2300" dirty="0" smtClean="0"/>
              <a:t> is 0.1 second)</a:t>
            </a:r>
          </a:p>
          <a:p>
            <a:r>
              <a:rPr lang="en-US" sz="2300" dirty="0" smtClean="0"/>
              <a:t>Saccades “fire” based on goals, events in periphery, events detected by other perceptual senses, and past history</a:t>
            </a:r>
          </a:p>
          <a:p>
            <a:r>
              <a:rPr lang="en-US" sz="2300" dirty="0" smtClean="0"/>
              <a:t>When reading, must saccades jump forward, but about 10% jump backward</a:t>
            </a:r>
            <a:endParaRPr lang="en-US" sz="2300"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62</a:t>
            </a:fld>
            <a:endParaRPr lang="en-GB"/>
          </a:p>
        </p:txBody>
      </p:sp>
      <p:pic>
        <p:nvPicPr>
          <p:cNvPr id="1026" name="Picture 2" descr="https://upload.wikimedia.org/wikipedia/commons/thumb/e/e9/This_shows_a_recording_of_the_eye_movements_of_a_participant_looking_freely_at_a_picture.webm/200px--This_shows_a_recording_of_the_eye_movements_of_a_participant_looking_freely_at_a_picture.web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2743200"/>
            <a:ext cx="3759200"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591175" y="5553075"/>
            <a:ext cx="3200400" cy="276999"/>
          </a:xfrm>
          <a:prstGeom prst="rect">
            <a:avLst/>
          </a:prstGeom>
        </p:spPr>
        <p:txBody>
          <a:bodyPr wrap="square">
            <a:spAutoFit/>
          </a:bodyPr>
          <a:lstStyle/>
          <a:p>
            <a:pPr>
              <a:buNone/>
            </a:pPr>
            <a:r>
              <a:rPr lang="en-US" sz="1200" dirty="0"/>
              <a:t>https://en.wikipedia.org/wiki/Saccade</a:t>
            </a:r>
          </a:p>
        </p:txBody>
      </p:sp>
    </p:spTree>
    <p:extLst>
      <p:ext uri="{BB962C8B-B14F-4D97-AF65-F5344CB8AC3E}">
        <p14:creationId xmlns:p14="http://schemas.microsoft.com/office/powerpoint/2010/main" val="36530242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b="1" dirty="0" smtClean="0">
                <a:latin typeface="Helvetica" panose="020B0604020202020204" pitchFamily="34" charset="0"/>
                <a:cs typeface="Helvetica" panose="020B0604020202020204" pitchFamily="34" charset="0"/>
              </a:rPr>
              <a:t>Animation of how we read</a:t>
            </a:r>
          </a:p>
        </p:txBody>
      </p:sp>
      <p:sp>
        <p:nvSpPr>
          <p:cNvPr id="29699" name="Content Placeholder 2"/>
          <p:cNvSpPr>
            <a:spLocks noGrp="1"/>
          </p:cNvSpPr>
          <p:nvPr>
            <p:ph idx="1"/>
          </p:nvPr>
        </p:nvSpPr>
        <p:spPr>
          <a:xfrm>
            <a:off x="457200" y="1676400"/>
            <a:ext cx="8458200" cy="4343400"/>
          </a:xfrm>
        </p:spPr>
        <p:txBody>
          <a:bodyPr/>
          <a:lstStyle/>
          <a:p>
            <a:endParaRPr lang="en-US" altLang="en-US" sz="2400" dirty="0" smtClean="0"/>
          </a:p>
          <a:p>
            <a:r>
              <a:rPr lang="en-US" altLang="en-US" sz="2400" dirty="0" smtClean="0"/>
              <a:t>Four score and seven years ago, our forefathers brought</a:t>
            </a:r>
            <a:br>
              <a:rPr lang="en-US" altLang="en-US" sz="2400" dirty="0" smtClean="0"/>
            </a:br>
            <a:r>
              <a:rPr lang="en-US" altLang="en-US" sz="2400" dirty="0" smtClean="0"/>
              <a:t/>
            </a:r>
            <a:br>
              <a:rPr lang="en-US" altLang="en-US" sz="2400" dirty="0" smtClean="0"/>
            </a:br>
            <a:r>
              <a:rPr lang="en-US" altLang="en-US" sz="2400" dirty="0" smtClean="0"/>
              <a:t>forth on this continent a new nation, conceived in liberty…</a:t>
            </a:r>
          </a:p>
        </p:txBody>
      </p:sp>
      <p:sp>
        <p:nvSpPr>
          <p:cNvPr id="67588" name="Slide Number Placeholder 3"/>
          <p:cNvSpPr>
            <a:spLocks noGrp="1"/>
          </p:cNvSpPr>
          <p:nvPr>
            <p:ph type="sldNum" sz="quarter" idx="4294967295"/>
          </p:nvPr>
        </p:nvSpPr>
        <p:spPr>
          <a:xfrm>
            <a:off x="6705600" y="6229350"/>
            <a:ext cx="1905000" cy="457200"/>
          </a:xfrm>
          <a:prstGeom prst="rect">
            <a:avLst/>
          </a:prstGeom>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fld id="{A58195C2-F726-4A80-86EC-0050282AFBB4}" type="slidenum">
              <a:rPr lang="en-US" altLang="en-US" sz="1400" b="0">
                <a:solidFill>
                  <a:schemeClr val="bg2"/>
                </a:solidFill>
                <a:latin typeface="Arial" panose="020B0604020202020204" pitchFamily="34" charset="0"/>
              </a:rPr>
              <a:pPr/>
              <a:t>63</a:t>
            </a:fld>
            <a:endParaRPr lang="en-US" altLang="en-US" sz="1400" b="0">
              <a:solidFill>
                <a:schemeClr val="bg2"/>
              </a:solidFill>
              <a:latin typeface="Arial" panose="020B0604020202020204" pitchFamily="34" charset="0"/>
            </a:endParaRPr>
          </a:p>
        </p:txBody>
      </p:sp>
      <p:sp>
        <p:nvSpPr>
          <p:cNvPr id="8" name="Oval 7"/>
          <p:cNvSpPr>
            <a:spLocks noChangeArrowheads="1"/>
          </p:cNvSpPr>
          <p:nvPr/>
        </p:nvSpPr>
        <p:spPr bwMode="auto">
          <a:xfrm>
            <a:off x="1219200" y="1981200"/>
            <a:ext cx="228600" cy="228600"/>
          </a:xfrm>
          <a:prstGeom prst="ellipse">
            <a:avLst/>
          </a:prstGeom>
          <a:solidFill>
            <a:schemeClr val="accent1"/>
          </a:solidFill>
          <a:ln w="12700">
            <a:solidFill>
              <a:schemeClr val="tx1"/>
            </a:solidFill>
            <a:round/>
            <a:headEnd type="none" w="sm" len="sm"/>
            <a:tailEnd type="none" w="sm" len="sm"/>
          </a:ln>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endParaRPr lang="en-US" altLang="en-US"/>
          </a:p>
        </p:txBody>
      </p:sp>
      <p:pic>
        <p:nvPicPr>
          <p:cNvPr id="9" name="Picture 8" descr="f06-03 - focus during read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200" y="4648200"/>
            <a:ext cx="8509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55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fill="hold" grpId="0" nodeType="clickEffect">
                                  <p:stCondLst>
                                    <p:cond delay="0"/>
                                  </p:stCondLst>
                                  <p:childTnLst>
                                    <p:animMotion origin="layout" path="M -3.52074E-6 -4.67809E-7 C 0.01683 -0.01482 0.03366 -0.02941 0.05518 -0.0359 C 0.0767 -0.04238 0.1088 -0.04146 0.12893 -0.0396 C 0.14906 -0.03775 0.16311 -0.03266 0.17543 -0.02455 C 0.1881 -0.01645 0.19677 0.00764 0.20371 0.00949 C 0.211 0.01135 0.21031 -0.00626 0.21812 -0.0132 C 0.22592 -0.02015 0.23894 -0.02965 0.25074 -0.03219 C 0.26254 -0.03474 0.27972 -0.03497 0.28891 -0.02826 C 0.29811 -0.02154 0.30141 0.00509 0.30592 0.00764 C 0.31043 0.01019 0.31199 -0.00718 0.31581 -0.0132 C 0.31963 -0.01922 0.32327 -0.02455 0.32865 -0.02826 C 0.33403 -0.03196 0.34114 -0.03567 0.34843 -0.0359 C 0.35572 -0.03613 0.36613 -0.03729 0.37255 -0.03011 C 0.37897 -0.02293 0.38279 0.00463 0.38643 0.00764 C 0.39042 0.01065 0.38938 -0.00463 0.39511 -0.01135 C 0.40083 -0.01807 0.40968 -0.02756 0.42044 -0.03219 C 0.43155 -0.03683 0.44526 -0.03937 0.46035 -0.0396 C 0.47527 -0.03984 0.4987 -0.04123 0.51137 -0.03405 C 0.52386 -0.02687 0.52993 0.00092 0.53531 0.0037 C 0.54069 0.00648 0.53583 -0.00996 0.54381 -0.01691 C 0.55162 -0.02386 0.56655 -0.03405 0.58216 -0.03775 C 0.59778 -0.04146 0.62173 -0.04123 0.63734 -0.0396 C 0.65296 -0.03798 0.66615 -0.03636 0.67569 -0.02826 C 0.68523 -0.02015 0.6946 0.00787 0.69408 0.00949 C 0.69356 0.01111 0.69703 -0.01019 0.67274 -0.01876 C 0.64845 -0.02733 0.60802 -0.0396 0.54815 -0.04146 C 0.48811 -0.04331 0.40535 -0.05026 0.31303 -0.03011 C 0.22072 -0.00996 0.04997 0.05419 -0.00573 0.07943 C -0.06143 0.10468 -0.02256 0.12019 -0.02134 0.12112 C -0.02013 0.12204 -0.01805 0.09286 0.00139 0.08499 C 0.02082 0.07712 0.06733 0.07387 0.09492 0.07364 C 0.12251 0.07341 0.15114 0.07503 0.1671 0.08314 C 0.18307 0.09124 0.18584 0.1195 0.19122 0.12297 C 0.19643 0.12644 0.19382 0.1107 0.19955 0.10398 C 0.20562 0.09726 0.21274 0.08684 0.22662 0.08314 C 0.2405 0.07943 0.2674 0.08059 0.28319 0.08129 C 0.29898 0.08198 0.31234 0.08013 0.32153 0.08707 C 0.33073 0.09402 0.33403 0.12228 0.33854 0.12297 C 0.34305 0.12367 0.33871 0.09773 0.34843 0.09078 C 0.35815 0.08383 0.3847 0.07619 0.3965 0.08129 C 0.40812 0.08638 0.41905 0.11927 0.41923 0.12112 C 0.4194 0.12297 0.41038 0.10028 0.39788 0.09263 C 0.38556 0.08499 0.36995 0.07897 0.34565 0.07573 C 0.32136 0.07248 0.27711 0.07017 0.25213 0.07364 C 0.22714 0.07712 0.2084 0.08823 0.19539 0.09634 C 0.18237 0.10444 0.17422 0.12482 0.17422 0.12297 C 0.17422 0.12112 0.17751 0.09379 0.19539 0.08499 C 0.21326 0.07619 0.25056 0.07179 0.2818 0.06994 C 0.31303 0.06808 0.35815 0.06507 0.38244 0.07364 C 0.40656 0.08221 0.41558 0.11764 0.42617 0.12112 C 0.43693 0.12459 0.43554 0.10236 0.44612 0.09449 C 0.45671 0.08661 0.47302 0.0755 0.48985 0.07364 C 0.50703 0.07179 0.53531 0.0755 0.54815 0.08314 C 0.56099 0.09078 0.56221 0.11579 0.56655 0.11903 C 0.57088 0.12228 0.5695 0.10908 0.57366 0.10213 C 0.57782 0.09518 0.57765 0.08291 0.59205 0.07758 C 0.60646 0.07225 0.64151 0.06808 0.66007 0.06994 C 0.67864 0.07179 0.69356 0.07966 0.70397 0.08893 C 0.71439 0.09819 0.71924 0.11834 0.72237 0.12482 " pathEditMode="relative" ptsTypes="aaaaaaaaaaaaaaaaaaaaaaaaaaaaaaaaaaaaaaaaaaaaaaaaaaaaaaaaaaA">
                                      <p:cBhvr>
                                        <p:cTn id="6" dur="5000" fill="hold"/>
                                        <p:tgtEl>
                                          <p:spTgt spid="8"/>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accel="50000" decel="5000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is both top-down and bottom-up</a:t>
            </a:r>
            <a:endParaRPr lang="en-US" dirty="0"/>
          </a:p>
        </p:txBody>
      </p:sp>
      <p:sp>
        <p:nvSpPr>
          <p:cNvPr id="3" name="Content Placeholder 2"/>
          <p:cNvSpPr>
            <a:spLocks noGrp="1"/>
          </p:cNvSpPr>
          <p:nvPr>
            <p:ph idx="1"/>
          </p:nvPr>
        </p:nvSpPr>
        <p:spPr>
          <a:xfrm>
            <a:off x="152399" y="1671638"/>
            <a:ext cx="6553201" cy="4652962"/>
          </a:xfrm>
        </p:spPr>
        <p:txBody>
          <a:bodyPr/>
          <a:lstStyle/>
          <a:p>
            <a:r>
              <a:rPr lang="en-US" sz="2800" u="sng" dirty="0" smtClean="0"/>
              <a:t>Feature-driven (bottom-up) </a:t>
            </a:r>
            <a:r>
              <a:rPr lang="en-US" sz="2800" dirty="0" smtClean="0"/>
              <a:t>reading entails recognizing basic features (lines, edges, etc.), which we learn to put together into letters and words</a:t>
            </a:r>
          </a:p>
          <a:p>
            <a:r>
              <a:rPr lang="en-US" sz="2800" u="sng" dirty="0" smtClean="0"/>
              <a:t>Context-driven (top-down) </a:t>
            </a:r>
            <a:r>
              <a:rPr lang="en-US" sz="2800" dirty="0" smtClean="0"/>
              <a:t>reading entails recognizing high-level patterns (e.g. common sentence patterns) and guessing specific components of patterns</a:t>
            </a:r>
          </a:p>
          <a:p>
            <a:endParaRPr lang="en-US" sz="2600"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64</a:t>
            </a:fld>
            <a:endParaRPr lang="en-GB"/>
          </a:p>
        </p:txBody>
      </p:sp>
      <p:sp>
        <p:nvSpPr>
          <p:cNvPr id="5" name="Down Arrow 4"/>
          <p:cNvSpPr/>
          <p:nvPr/>
        </p:nvSpPr>
        <p:spPr bwMode="auto">
          <a:xfrm>
            <a:off x="6858000" y="4114800"/>
            <a:ext cx="1524000" cy="2057400"/>
          </a:xfrm>
          <a:prstGeom prst="down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6" name="Down Arrow 5"/>
          <p:cNvSpPr/>
          <p:nvPr/>
        </p:nvSpPr>
        <p:spPr bwMode="auto">
          <a:xfrm rot="10800000">
            <a:off x="6858000" y="1752600"/>
            <a:ext cx="1524000" cy="2057400"/>
          </a:xfrm>
          <a:prstGeom prst="down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18359991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read these examples?</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65</a:t>
            </a:fld>
            <a:endParaRPr lang="en-GB"/>
          </a:p>
        </p:txBody>
      </p:sp>
      <p:pic>
        <p:nvPicPr>
          <p:cNvPr id="5" name="Picture 4"/>
          <p:cNvPicPr>
            <a:picLocks noChangeAspect="1"/>
          </p:cNvPicPr>
          <p:nvPr/>
        </p:nvPicPr>
        <p:blipFill>
          <a:blip r:embed="rId3"/>
          <a:stretch>
            <a:fillRect/>
          </a:stretch>
        </p:blipFill>
        <p:spPr>
          <a:xfrm>
            <a:off x="152400" y="2286000"/>
            <a:ext cx="8753221" cy="2049935"/>
          </a:xfrm>
          <a:prstGeom prst="rect">
            <a:avLst/>
          </a:prstGeom>
        </p:spPr>
      </p:pic>
    </p:spTree>
    <p:extLst>
      <p:ext uri="{BB962C8B-B14F-4D97-AF65-F5344CB8AC3E}">
        <p14:creationId xmlns:p14="http://schemas.microsoft.com/office/powerpoint/2010/main" val="39135686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z="3200" b="1" dirty="0" smtClean="0">
                <a:cs typeface="Helvetica" panose="020B0604020202020204" pitchFamily="34" charset="0"/>
              </a:rPr>
              <a:t>Unfamiliar words, difficult typefaces, and poor contrast can disrupt reading</a:t>
            </a:r>
          </a:p>
        </p:txBody>
      </p:sp>
      <p:sp>
        <p:nvSpPr>
          <p:cNvPr id="3" name="Content Placeholder 2"/>
          <p:cNvSpPr>
            <a:spLocks noGrp="1"/>
          </p:cNvSpPr>
          <p:nvPr>
            <p:ph idx="1"/>
          </p:nvPr>
        </p:nvSpPr>
        <p:spPr>
          <a:xfrm>
            <a:off x="457200" y="1676400"/>
            <a:ext cx="8458200" cy="3429000"/>
          </a:xfrm>
        </p:spPr>
        <p:txBody>
          <a:bodyPr/>
          <a:lstStyle/>
          <a:p>
            <a:r>
              <a:rPr lang="en-US" altLang="en-US" sz="2600" dirty="0" smtClean="0"/>
              <a:t>Unfamiliar words:</a:t>
            </a:r>
          </a:p>
          <a:p>
            <a:pPr lvl="1">
              <a:buFont typeface="Monotype Sorts" charset="2"/>
              <a:buNone/>
            </a:pPr>
            <a:r>
              <a:rPr lang="en-US" altLang="en-US" sz="2600" i="1" dirty="0" smtClean="0"/>
              <a:t>Bailiwick, penultimate, heretofore, defragment </a:t>
            </a:r>
          </a:p>
          <a:p>
            <a:r>
              <a:rPr lang="en-US" altLang="en-US" sz="2600" dirty="0" smtClean="0"/>
              <a:t>Difficult typefaces</a:t>
            </a:r>
          </a:p>
          <a:p>
            <a:pPr lvl="1">
              <a:buFont typeface="Monotype Sorts" charset="2"/>
              <a:buNone/>
            </a:pPr>
            <a:r>
              <a:rPr lang="en-US" altLang="en-US" sz="2400" i="1" dirty="0" smtClean="0">
                <a:latin typeface="Mona Lisa Solid ITC TT" charset="0"/>
              </a:rPr>
              <a:t>TEXT IN ALL CAPS, ESPECIALLY IN A FANCY FONT</a:t>
            </a:r>
          </a:p>
          <a:p>
            <a:pPr algn="ctr"/>
            <a:r>
              <a:rPr lang="en-US" altLang="en-US" sz="2600" dirty="0" smtClean="0"/>
              <a:t>Centered text</a:t>
            </a:r>
          </a:p>
          <a:p>
            <a:r>
              <a:rPr lang="en-US" altLang="en-US" sz="2600" dirty="0" smtClean="0"/>
              <a:t>Patterned background or poor </a:t>
            </a:r>
            <a:r>
              <a:rPr lang="en-US" altLang="en-US" dirty="0" smtClean="0"/>
              <a:t>contrast</a:t>
            </a:r>
          </a:p>
        </p:txBody>
      </p:sp>
      <p:sp>
        <p:nvSpPr>
          <p:cNvPr id="68612" name="Slide Number Placeholder 3"/>
          <p:cNvSpPr>
            <a:spLocks noGrp="1"/>
          </p:cNvSpPr>
          <p:nvPr>
            <p:ph type="sldNum" sz="quarter" idx="4294967295"/>
          </p:nvPr>
        </p:nvSpPr>
        <p:spPr>
          <a:xfrm>
            <a:off x="4343400" y="6400800"/>
            <a:ext cx="457200" cy="381000"/>
          </a:xfrm>
          <a:prstGeom prst="rect">
            <a:avLst/>
          </a:prstGeom>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pPr>
              <a:buNone/>
            </a:pPr>
            <a:fld id="{C6053A10-A43A-4102-8B0F-216A16187FFC}" type="slidenum">
              <a:rPr lang="en-US" altLang="en-US" sz="1400" b="0">
                <a:solidFill>
                  <a:schemeClr val="bg2"/>
                </a:solidFill>
                <a:latin typeface="Arial" panose="020B0604020202020204" pitchFamily="34" charset="0"/>
              </a:rPr>
              <a:pPr>
                <a:buNone/>
              </a:pPr>
              <a:t>66</a:t>
            </a:fld>
            <a:endParaRPr lang="en-US" altLang="en-US" sz="1400" b="0" dirty="0">
              <a:solidFill>
                <a:schemeClr val="bg2"/>
              </a:solidFill>
              <a:latin typeface="Arial" panose="020B0604020202020204" pitchFamily="34" charset="0"/>
            </a:endParaRPr>
          </a:p>
        </p:txBody>
      </p:sp>
      <p:pic>
        <p:nvPicPr>
          <p:cNvPr id="6" name="Picture 5" descr="f06-09-Arvanitakis Business Group-Text on Patterned B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46600"/>
            <a:ext cx="78867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154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nodeType="afterGroup">
                            <p:stCondLst>
                              <p:cond delay="0"/>
                            </p:stCondLst>
                            <p:childTnLst>
                              <p:par>
                                <p:cTn id="24" presetID="2" presetClass="entr" presetSubtype="4" accel="50000" decel="5000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z="3200" b="1" dirty="0" smtClean="0">
                <a:cs typeface="Helvetica" panose="020B0604020202020204" pitchFamily="34" charset="0"/>
              </a:rPr>
              <a:t>Text buried in repetition can disrupt reading</a:t>
            </a:r>
          </a:p>
        </p:txBody>
      </p:sp>
      <p:sp>
        <p:nvSpPr>
          <p:cNvPr id="68612" name="Slide Number Placeholder 3"/>
          <p:cNvSpPr>
            <a:spLocks noGrp="1"/>
          </p:cNvSpPr>
          <p:nvPr>
            <p:ph type="sldNum" sz="quarter" idx="4294967295"/>
          </p:nvPr>
        </p:nvSpPr>
        <p:spPr>
          <a:xfrm>
            <a:off x="4343400" y="6400800"/>
            <a:ext cx="457200" cy="381000"/>
          </a:xfrm>
          <a:prstGeom prst="rect">
            <a:avLst/>
          </a:prstGeom>
        </p:spPr>
        <p:txBody>
          <a:bodyPr/>
          <a:lstStyle>
            <a:lvl1pPr>
              <a:defRPr sz="4800" b="1">
                <a:solidFill>
                  <a:schemeClr val="tx1"/>
                </a:solidFill>
                <a:latin typeface="Times" panose="02020603050405020304" pitchFamily="18" charset="0"/>
                <a:ea typeface="ＭＳ Ｐゴシック" charset="-128"/>
              </a:defRPr>
            </a:lvl1pPr>
            <a:lvl2pPr marL="37931725" indent="-37474525">
              <a:defRPr sz="4800" b="1">
                <a:solidFill>
                  <a:schemeClr val="tx1"/>
                </a:solidFill>
                <a:latin typeface="Times" panose="02020603050405020304" pitchFamily="18" charset="0"/>
                <a:ea typeface="ＭＳ Ｐゴシック" charset="-128"/>
              </a:defRPr>
            </a:lvl2pPr>
            <a:lvl3pPr>
              <a:defRPr sz="4800" b="1">
                <a:solidFill>
                  <a:schemeClr val="tx1"/>
                </a:solidFill>
                <a:latin typeface="Times" panose="02020603050405020304" pitchFamily="18" charset="0"/>
                <a:ea typeface="ＭＳ Ｐゴシック" charset="-128"/>
              </a:defRPr>
            </a:lvl3pPr>
            <a:lvl4pPr>
              <a:defRPr sz="4800" b="1">
                <a:solidFill>
                  <a:schemeClr val="tx1"/>
                </a:solidFill>
                <a:latin typeface="Times" panose="02020603050405020304" pitchFamily="18" charset="0"/>
                <a:ea typeface="ＭＳ Ｐゴシック" charset="-128"/>
              </a:defRPr>
            </a:lvl4pPr>
            <a:lvl5pPr>
              <a:defRPr sz="4800" b="1">
                <a:solidFill>
                  <a:schemeClr val="tx1"/>
                </a:solidFill>
                <a:latin typeface="Times" panose="02020603050405020304" pitchFamily="18" charset="0"/>
                <a:ea typeface="ＭＳ Ｐゴシック" charset="-128"/>
              </a:defRPr>
            </a:lvl5pPr>
            <a:lvl6pPr marL="4572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6pPr>
            <a:lvl7pPr marL="9144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7pPr>
            <a:lvl8pPr marL="13716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8pPr>
            <a:lvl9pPr marL="1828800" eaLnBrk="0" fontAlgn="base" hangingPunct="0">
              <a:spcBef>
                <a:spcPct val="0"/>
              </a:spcBef>
              <a:spcAft>
                <a:spcPct val="0"/>
              </a:spcAft>
              <a:defRPr sz="4800" b="1">
                <a:solidFill>
                  <a:schemeClr val="tx1"/>
                </a:solidFill>
                <a:latin typeface="Times" panose="02020603050405020304" pitchFamily="18" charset="0"/>
                <a:ea typeface="ＭＳ Ｐゴシック" charset="-128"/>
              </a:defRPr>
            </a:lvl9pPr>
          </a:lstStyle>
          <a:p>
            <a:pPr>
              <a:buNone/>
            </a:pPr>
            <a:fld id="{C6053A10-A43A-4102-8B0F-216A16187FFC}" type="slidenum">
              <a:rPr lang="en-US" altLang="en-US" sz="1400" b="0">
                <a:solidFill>
                  <a:schemeClr val="bg2"/>
                </a:solidFill>
                <a:latin typeface="Arial" panose="020B0604020202020204" pitchFamily="34" charset="0"/>
              </a:rPr>
              <a:pPr>
                <a:buNone/>
              </a:pPr>
              <a:t>67</a:t>
            </a:fld>
            <a:endParaRPr lang="en-US" altLang="en-US" sz="1400" b="0" dirty="0">
              <a:solidFill>
                <a:schemeClr val="bg2"/>
              </a:solidFill>
              <a:latin typeface="Arial" panose="020B0604020202020204" pitchFamily="34" charset="0"/>
            </a:endParaRPr>
          </a:p>
        </p:txBody>
      </p:sp>
      <p:pic>
        <p:nvPicPr>
          <p:cNvPr id="4" name="Picture 3"/>
          <p:cNvPicPr>
            <a:picLocks noChangeAspect="1"/>
          </p:cNvPicPr>
          <p:nvPr/>
        </p:nvPicPr>
        <p:blipFill>
          <a:blip r:embed="rId3"/>
          <a:stretch>
            <a:fillRect/>
          </a:stretch>
        </p:blipFill>
        <p:spPr>
          <a:xfrm>
            <a:off x="90256" y="1752600"/>
            <a:ext cx="8963487" cy="1981200"/>
          </a:xfrm>
          <a:prstGeom prst="rect">
            <a:avLst/>
          </a:prstGeom>
        </p:spPr>
      </p:pic>
      <p:sp>
        <p:nvSpPr>
          <p:cNvPr id="8" name="Down Arrow 7"/>
          <p:cNvSpPr/>
          <p:nvPr/>
        </p:nvSpPr>
        <p:spPr bwMode="auto">
          <a:xfrm>
            <a:off x="3719743" y="3733800"/>
            <a:ext cx="852257" cy="762000"/>
          </a:xfrm>
          <a:prstGeom prst="down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5" name="TextBox 4"/>
          <p:cNvSpPr txBox="1"/>
          <p:nvPr/>
        </p:nvSpPr>
        <p:spPr>
          <a:xfrm>
            <a:off x="1295400" y="4609540"/>
            <a:ext cx="5029200" cy="1791260"/>
          </a:xfrm>
          <a:prstGeom prst="rect">
            <a:avLst/>
          </a:prstGeom>
          <a:noFill/>
        </p:spPr>
        <p:txBody>
          <a:bodyPr wrap="square" rtlCol="0">
            <a:spAutoFit/>
          </a:bodyPr>
          <a:lstStyle/>
          <a:p>
            <a:pPr>
              <a:buNone/>
            </a:pPr>
            <a:r>
              <a:rPr lang="en-US" dirty="0" smtClean="0"/>
              <a:t>English</a:t>
            </a:r>
          </a:p>
          <a:p>
            <a:pPr>
              <a:buNone/>
            </a:pPr>
            <a:r>
              <a:rPr lang="en-US" dirty="0" smtClean="0"/>
              <a:t>Western Spanish</a:t>
            </a:r>
          </a:p>
          <a:p>
            <a:pPr>
              <a:buNone/>
            </a:pPr>
            <a:r>
              <a:rPr lang="en-US" dirty="0" smtClean="0"/>
              <a:t>French</a:t>
            </a:r>
          </a:p>
          <a:p>
            <a:pPr>
              <a:buNone/>
            </a:pPr>
            <a:r>
              <a:rPr lang="en-US" dirty="0" smtClean="0"/>
              <a:t>Japanese</a:t>
            </a:r>
            <a:endParaRPr lang="en-US" dirty="0"/>
          </a:p>
        </p:txBody>
      </p:sp>
    </p:spTree>
    <p:extLst>
      <p:ext uri="{BB962C8B-B14F-4D97-AF65-F5344CB8AC3E}">
        <p14:creationId xmlns:p14="http://schemas.microsoft.com/office/powerpoint/2010/main" val="3004543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make users read too much text!</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68</a:t>
            </a:fld>
            <a:endParaRPr lang="en-GB"/>
          </a:p>
        </p:txBody>
      </p:sp>
      <p:pic>
        <p:nvPicPr>
          <p:cNvPr id="5" name="Picture 4"/>
          <p:cNvPicPr>
            <a:picLocks noChangeAspect="1"/>
          </p:cNvPicPr>
          <p:nvPr/>
        </p:nvPicPr>
        <p:blipFill>
          <a:blip r:embed="rId2"/>
          <a:stretch>
            <a:fillRect/>
          </a:stretch>
        </p:blipFill>
        <p:spPr>
          <a:xfrm>
            <a:off x="231775" y="1549493"/>
            <a:ext cx="3176588" cy="4733739"/>
          </a:xfrm>
          <a:prstGeom prst="rect">
            <a:avLst/>
          </a:prstGeom>
        </p:spPr>
      </p:pic>
      <p:pic>
        <p:nvPicPr>
          <p:cNvPr id="6" name="Picture 5"/>
          <p:cNvPicPr>
            <a:picLocks noChangeAspect="1"/>
          </p:cNvPicPr>
          <p:nvPr/>
        </p:nvPicPr>
        <p:blipFill>
          <a:blip r:embed="rId3"/>
          <a:stretch>
            <a:fillRect/>
          </a:stretch>
        </p:blipFill>
        <p:spPr>
          <a:xfrm>
            <a:off x="4527550" y="2057400"/>
            <a:ext cx="4371975" cy="3419475"/>
          </a:xfrm>
          <a:prstGeom prst="rect">
            <a:avLst/>
          </a:prstGeom>
        </p:spPr>
      </p:pic>
    </p:spTree>
    <p:extLst>
      <p:ext uri="{BB962C8B-B14F-4D97-AF65-F5344CB8AC3E}">
        <p14:creationId xmlns:p14="http://schemas.microsoft.com/office/powerpoint/2010/main" val="38360520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This Class is About How Human Perception and Reading Work (Johnson 4-6)</a:t>
            </a:r>
            <a:endParaRPr lang="en-US" sz="3200" i="1" dirty="0"/>
          </a:p>
        </p:txBody>
      </p:sp>
      <p:sp>
        <p:nvSpPr>
          <p:cNvPr id="3" name="Content Placeholder 2"/>
          <p:cNvSpPr>
            <a:spLocks noGrp="1"/>
          </p:cNvSpPr>
          <p:nvPr>
            <p:ph idx="1"/>
          </p:nvPr>
        </p:nvSpPr>
        <p:spPr>
          <a:xfrm>
            <a:off x="362932" y="1676400"/>
            <a:ext cx="8763000" cy="4876800"/>
          </a:xfrm>
        </p:spPr>
        <p:txBody>
          <a:bodyPr>
            <a:normAutofit/>
          </a:bodyPr>
          <a:lstStyle/>
          <a:p>
            <a:pPr marL="0" indent="0" algn="ctr">
              <a:buNone/>
            </a:pPr>
            <a:r>
              <a:rPr lang="en-US" u="sng" dirty="0" smtClean="0"/>
              <a:t>Key topics/questions for Today’s Class</a:t>
            </a:r>
          </a:p>
          <a:p>
            <a:pPr marL="744538" indent="-744538">
              <a:buFont typeface="+mj-lt"/>
              <a:buAutoNum type="arabicPeriod"/>
            </a:pPr>
            <a:r>
              <a:rPr lang="en-US" dirty="0" smtClean="0">
                <a:solidFill>
                  <a:schemeClr val="bg1">
                    <a:lumMod val="75000"/>
                  </a:schemeClr>
                </a:solidFill>
              </a:rPr>
              <a:t>Our color vision is limited</a:t>
            </a:r>
          </a:p>
          <a:p>
            <a:pPr marL="744538" indent="-744538">
              <a:buFont typeface="+mj-lt"/>
              <a:buAutoNum type="arabicPeriod"/>
            </a:pPr>
            <a:r>
              <a:rPr lang="en-US" dirty="0" smtClean="0">
                <a:solidFill>
                  <a:schemeClr val="bg1">
                    <a:lumMod val="75000"/>
                  </a:schemeClr>
                </a:solidFill>
              </a:rPr>
              <a:t>Our peripheral vision is poor</a:t>
            </a:r>
          </a:p>
          <a:p>
            <a:pPr marL="744538" indent="-744538">
              <a:buFont typeface="+mj-lt"/>
              <a:buAutoNum type="arabicPeriod"/>
            </a:pPr>
            <a:r>
              <a:rPr lang="en-US" dirty="0" smtClean="0">
                <a:solidFill>
                  <a:schemeClr val="bg1">
                    <a:lumMod val="75000"/>
                  </a:schemeClr>
                </a:solidFill>
              </a:rPr>
              <a:t>Reading is unnatural</a:t>
            </a:r>
          </a:p>
          <a:p>
            <a:pPr marL="744538" indent="-744538">
              <a:buFont typeface="+mj-lt"/>
              <a:buAutoNum type="arabicPeriod"/>
            </a:pPr>
            <a:r>
              <a:rPr lang="en-US" dirty="0" smtClean="0"/>
              <a:t>IA#3: Apply what you have learned to a design challenge</a:t>
            </a:r>
            <a:endParaRPr lang="en-US" dirty="0"/>
          </a:p>
        </p:txBody>
      </p:sp>
    </p:spTree>
    <p:extLst>
      <p:ext uri="{BB962C8B-B14F-4D97-AF65-F5344CB8AC3E}">
        <p14:creationId xmlns:p14="http://schemas.microsoft.com/office/powerpoint/2010/main" val="3096016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 to keep in mind</a:t>
            </a:r>
            <a:endParaRPr lang="en-US" dirty="0"/>
          </a:p>
        </p:txBody>
      </p:sp>
      <p:sp>
        <p:nvSpPr>
          <p:cNvPr id="3" name="Content Placeholder 2"/>
          <p:cNvSpPr>
            <a:spLocks noGrp="1"/>
          </p:cNvSpPr>
          <p:nvPr>
            <p:ph idx="1"/>
          </p:nvPr>
        </p:nvSpPr>
        <p:spPr>
          <a:xfrm>
            <a:off x="152400" y="1608931"/>
            <a:ext cx="8839200" cy="4652962"/>
          </a:xfrm>
        </p:spPr>
        <p:txBody>
          <a:bodyPr/>
          <a:lstStyle/>
          <a:p>
            <a:r>
              <a:rPr lang="en-US" sz="2400" dirty="0" smtClean="0"/>
              <a:t>Avoid ambiguity</a:t>
            </a:r>
          </a:p>
          <a:p>
            <a:r>
              <a:rPr lang="en-US" sz="2400" dirty="0" smtClean="0"/>
              <a:t>Be consistent</a:t>
            </a:r>
          </a:p>
          <a:p>
            <a:r>
              <a:rPr lang="en-US" sz="2400" dirty="0" smtClean="0"/>
              <a:t>Understand users’ goals</a:t>
            </a:r>
          </a:p>
          <a:p>
            <a:r>
              <a:rPr lang="en-US" altLang="en-US" sz="2400" dirty="0" smtClean="0"/>
              <a:t>Proximity</a:t>
            </a:r>
            <a:endParaRPr lang="en-US" altLang="en-US" sz="2400" dirty="0"/>
          </a:p>
          <a:p>
            <a:r>
              <a:rPr lang="en-US" altLang="en-US" sz="2400" dirty="0"/>
              <a:t>Similarity</a:t>
            </a:r>
          </a:p>
          <a:p>
            <a:r>
              <a:rPr lang="en-US" altLang="en-US" sz="2400" dirty="0"/>
              <a:t>Continuity</a:t>
            </a:r>
          </a:p>
          <a:p>
            <a:r>
              <a:rPr lang="en-US" altLang="en-US" sz="2400" dirty="0"/>
              <a:t>Closure</a:t>
            </a:r>
          </a:p>
          <a:p>
            <a:r>
              <a:rPr lang="en-US" altLang="en-US" sz="2400" dirty="0"/>
              <a:t>Symmetry</a:t>
            </a:r>
          </a:p>
          <a:p>
            <a:r>
              <a:rPr lang="en-US" altLang="en-US" sz="2400" dirty="0"/>
              <a:t>Figure/ground</a:t>
            </a:r>
          </a:p>
          <a:p>
            <a:r>
              <a:rPr lang="en-US" altLang="en-US" sz="2400" dirty="0"/>
              <a:t>Common </a:t>
            </a:r>
            <a:r>
              <a:rPr lang="en-US" altLang="en-US" sz="2400" dirty="0" smtClean="0"/>
              <a:t>fate</a:t>
            </a:r>
          </a:p>
          <a:p>
            <a:r>
              <a:rPr lang="en-US" altLang="en-US" sz="2400" dirty="0" smtClean="0"/>
              <a:t>Visually structure info to match task</a:t>
            </a:r>
            <a:endParaRPr lang="en-US" altLang="en-US" sz="2400" dirty="0"/>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7</a:t>
            </a:fld>
            <a:endParaRPr lang="en-GB"/>
          </a:p>
        </p:txBody>
      </p:sp>
    </p:spTree>
    <p:extLst>
      <p:ext uri="{BB962C8B-B14F-4D97-AF65-F5344CB8AC3E}">
        <p14:creationId xmlns:p14="http://schemas.microsoft.com/office/powerpoint/2010/main" val="12534910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new principles can be extracted from Johnson 1-6</a:t>
            </a:r>
            <a:endParaRPr lang="en-US" dirty="0"/>
          </a:p>
        </p:txBody>
      </p:sp>
      <p:sp>
        <p:nvSpPr>
          <p:cNvPr id="3" name="Content Placeholder 2"/>
          <p:cNvSpPr>
            <a:spLocks noGrp="1"/>
          </p:cNvSpPr>
          <p:nvPr>
            <p:ph idx="1"/>
          </p:nvPr>
        </p:nvSpPr>
        <p:spPr/>
        <p:txBody>
          <a:bodyPr/>
          <a:lstStyle/>
          <a:p>
            <a:r>
              <a:rPr lang="en-US" sz="1500" dirty="0" smtClean="0"/>
              <a:t>Ch. 1: Human perception is biased</a:t>
            </a:r>
          </a:p>
          <a:p>
            <a:pPr lvl="1"/>
            <a:r>
              <a:rPr lang="en-US" sz="1500" dirty="0" smtClean="0"/>
              <a:t>Avoid ambiguity in information displays</a:t>
            </a:r>
          </a:p>
          <a:p>
            <a:pPr lvl="1"/>
            <a:r>
              <a:rPr lang="en-US" sz="1500" dirty="0" smtClean="0"/>
              <a:t>Be consistent</a:t>
            </a:r>
          </a:p>
          <a:p>
            <a:pPr lvl="1"/>
            <a:r>
              <a:rPr lang="en-US" sz="1500" dirty="0" smtClean="0"/>
              <a:t>Understand users’ goals</a:t>
            </a:r>
          </a:p>
          <a:p>
            <a:r>
              <a:rPr lang="en-US" sz="1500" dirty="0" smtClean="0"/>
              <a:t>Ch. 2: Human perception optimized to see structure</a:t>
            </a:r>
          </a:p>
          <a:p>
            <a:pPr lvl="1"/>
            <a:r>
              <a:rPr lang="en-US" sz="1500" dirty="0" smtClean="0"/>
              <a:t>Gestalt principles</a:t>
            </a:r>
          </a:p>
          <a:p>
            <a:r>
              <a:rPr lang="en-US" sz="1500" dirty="0" smtClean="0"/>
              <a:t>Ch. 3: Humans seek and use visual structure</a:t>
            </a:r>
          </a:p>
          <a:p>
            <a:pPr lvl="1"/>
            <a:r>
              <a:rPr lang="en-US" sz="1500" dirty="0" smtClean="0"/>
              <a:t>Impose visual structure on information displays</a:t>
            </a:r>
          </a:p>
          <a:p>
            <a:r>
              <a:rPr lang="en-US" sz="1500" dirty="0" smtClean="0"/>
              <a:t>Ch. 4: Color vision is limited</a:t>
            </a:r>
          </a:p>
          <a:p>
            <a:pPr lvl="1"/>
            <a:r>
              <a:rPr lang="en-US" sz="1500" dirty="0" smtClean="0"/>
              <a:t>Use color redundantly with other cues</a:t>
            </a:r>
          </a:p>
          <a:p>
            <a:pPr lvl="1"/>
            <a:r>
              <a:rPr lang="en-US" sz="1500" dirty="0" smtClean="0"/>
              <a:t>Make sure colors are distinguishable, even for colorblind</a:t>
            </a:r>
          </a:p>
          <a:p>
            <a:r>
              <a:rPr lang="en-US" sz="1500" dirty="0" smtClean="0"/>
              <a:t>Ch. 5: Peripheral vision is poor</a:t>
            </a:r>
          </a:p>
          <a:p>
            <a:pPr lvl="1"/>
            <a:r>
              <a:rPr lang="en-US" sz="1500" dirty="0" smtClean="0"/>
              <a:t>Use a combination of movement, color, different font to make things stand out in periphery and optimize visual search</a:t>
            </a:r>
          </a:p>
          <a:p>
            <a:r>
              <a:rPr lang="en-US" sz="1500" dirty="0" smtClean="0"/>
              <a:t>Ch. 6: Reading is unnatural</a:t>
            </a:r>
          </a:p>
          <a:p>
            <a:pPr lvl="1"/>
            <a:r>
              <a:rPr lang="en-US" sz="1500" dirty="0" smtClean="0"/>
              <a:t>Avoid unfamiliar words, difficult fonts, poorly contrasting backgrounds</a:t>
            </a:r>
          </a:p>
          <a:p>
            <a:pPr lvl="1"/>
            <a:r>
              <a:rPr lang="en-US" sz="1500" dirty="0" smtClean="0"/>
              <a:t>Minimize text in interfaces</a:t>
            </a:r>
          </a:p>
          <a:p>
            <a:pPr lvl="1"/>
            <a:endParaRPr lang="en-US" sz="2000" dirty="0" smtClean="0"/>
          </a:p>
          <a:p>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70</a:t>
            </a:fld>
            <a:endParaRPr lang="en-GB"/>
          </a:p>
        </p:txBody>
      </p:sp>
    </p:spTree>
    <p:extLst>
      <p:ext uri="{BB962C8B-B14F-4D97-AF65-F5344CB8AC3E}">
        <p14:creationId xmlns:p14="http://schemas.microsoft.com/office/powerpoint/2010/main" val="21803560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complement Norman’s principles</a:t>
            </a:r>
            <a:endParaRPr lang="en-US" dirty="0"/>
          </a:p>
        </p:txBody>
      </p:sp>
      <p:sp>
        <p:nvSpPr>
          <p:cNvPr id="3" name="Content Placeholder 2"/>
          <p:cNvSpPr>
            <a:spLocks noGrp="1"/>
          </p:cNvSpPr>
          <p:nvPr>
            <p:ph idx="1"/>
          </p:nvPr>
        </p:nvSpPr>
        <p:spPr/>
        <p:txBody>
          <a:bodyPr/>
          <a:lstStyle/>
          <a:p>
            <a:r>
              <a:rPr lang="en-US" dirty="0" smtClean="0"/>
              <a:t>Affordances/signifiers</a:t>
            </a:r>
          </a:p>
          <a:p>
            <a:r>
              <a:rPr lang="en-US" dirty="0" smtClean="0"/>
              <a:t>Constraints</a:t>
            </a:r>
          </a:p>
          <a:p>
            <a:r>
              <a:rPr lang="en-US" dirty="0" smtClean="0"/>
              <a:t>Mappings</a:t>
            </a:r>
          </a:p>
          <a:p>
            <a:r>
              <a:rPr lang="en-US" dirty="0" smtClean="0"/>
              <a:t>Feedback</a:t>
            </a:r>
          </a:p>
          <a:p>
            <a:r>
              <a:rPr lang="en-US" dirty="0" smtClean="0"/>
              <a:t>Conceptual models</a:t>
            </a:r>
          </a:p>
          <a:p>
            <a:r>
              <a:rPr lang="en-US" dirty="0" smtClean="0"/>
              <a:t>Visibility</a:t>
            </a:r>
            <a:endParaRPr lang="en-US"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71</a:t>
            </a:fld>
            <a:endParaRPr lang="en-GB"/>
          </a:p>
        </p:txBody>
      </p:sp>
    </p:spTree>
    <p:extLst>
      <p:ext uri="{BB962C8B-B14F-4D97-AF65-F5344CB8AC3E}">
        <p14:creationId xmlns:p14="http://schemas.microsoft.com/office/powerpoint/2010/main" val="29252411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In IA#4, apply these to the design of a UI for a “Swimmer’s Helper”</a:t>
            </a:r>
            <a:endParaRPr lang="en-US" sz="3200" dirty="0"/>
          </a:p>
        </p:txBody>
      </p:sp>
      <p:sp>
        <p:nvSpPr>
          <p:cNvPr id="3" name="Content Placeholder 2"/>
          <p:cNvSpPr>
            <a:spLocks noGrp="1"/>
          </p:cNvSpPr>
          <p:nvPr>
            <p:ph idx="1"/>
          </p:nvPr>
        </p:nvSpPr>
        <p:spPr>
          <a:xfrm>
            <a:off x="152400" y="1608931"/>
            <a:ext cx="8839200" cy="4652962"/>
          </a:xfrm>
        </p:spPr>
        <p:txBody>
          <a:bodyPr/>
          <a:lstStyle/>
          <a:p>
            <a:r>
              <a:rPr lang="en-US" sz="2800" dirty="0" smtClean="0"/>
              <a:t>Assignment description is available under IA #4 on OSBLE</a:t>
            </a:r>
          </a:p>
          <a:p>
            <a:r>
              <a:rPr lang="en-US" sz="2800" dirty="0" smtClean="0"/>
              <a:t>First set of sketches will be due next Tuesday, Feb. 7 at beginning of class</a:t>
            </a:r>
          </a:p>
          <a:p>
            <a:r>
              <a:rPr lang="en-US" sz="2800" dirty="0" smtClean="0"/>
              <a:t>Some of you will get to present </a:t>
            </a:r>
            <a:r>
              <a:rPr lang="en-US" sz="2800" dirty="0" smtClean="0"/>
              <a:t>preliminary designs </a:t>
            </a:r>
            <a:r>
              <a:rPr lang="en-US" sz="2800" dirty="0" smtClean="0"/>
              <a:t>to class </a:t>
            </a:r>
            <a:r>
              <a:rPr lang="en-US" sz="2800" dirty="0" smtClean="0"/>
              <a:t>next Tuesday for </a:t>
            </a:r>
            <a:r>
              <a:rPr lang="en-US" sz="2800" dirty="0" smtClean="0"/>
              <a:t>feedback and discussion (“design </a:t>
            </a:r>
            <a:r>
              <a:rPr lang="en-US" sz="2800" dirty="0" err="1" smtClean="0"/>
              <a:t>crits</a:t>
            </a:r>
            <a:r>
              <a:rPr lang="en-US" sz="2800" dirty="0" smtClean="0"/>
              <a:t>”)</a:t>
            </a:r>
          </a:p>
          <a:p>
            <a:r>
              <a:rPr lang="en-US" sz="2800" dirty="0" smtClean="0"/>
              <a:t>Some of </a:t>
            </a:r>
            <a:r>
              <a:rPr lang="en-US" sz="2800" dirty="0" smtClean="0"/>
              <a:t>next Tuesday’s class </a:t>
            </a:r>
            <a:r>
              <a:rPr lang="en-US" sz="2800" dirty="0" smtClean="0"/>
              <a:t>will be a “design studio” in which you will work further on your designs</a:t>
            </a:r>
            <a:endParaRPr lang="en-US" sz="2800" dirty="0"/>
          </a:p>
        </p:txBody>
      </p:sp>
      <p:sp>
        <p:nvSpPr>
          <p:cNvPr id="4" name="Slide Number Placeholder 3"/>
          <p:cNvSpPr>
            <a:spLocks noGrp="1"/>
          </p:cNvSpPr>
          <p:nvPr>
            <p:ph type="sldNum" sz="quarter" idx="10"/>
          </p:nvPr>
        </p:nvSpPr>
        <p:spPr/>
        <p:txBody>
          <a:bodyPr/>
          <a:lstStyle/>
          <a:p>
            <a:fld id="{D3612ABD-40C9-418A-A056-70C86155DF51}" type="slidenum">
              <a:rPr lang="en-GB" smtClean="0"/>
              <a:pPr/>
              <a:t>72</a:t>
            </a:fld>
            <a:endParaRPr lang="en-GB"/>
          </a:p>
        </p:txBody>
      </p:sp>
    </p:spTree>
    <p:extLst>
      <p:ext uri="{BB962C8B-B14F-4D97-AF65-F5344CB8AC3E}">
        <p14:creationId xmlns:p14="http://schemas.microsoft.com/office/powerpoint/2010/main" val="27449963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 between now and next class</a:t>
            </a:r>
            <a:endParaRPr lang="en-US" dirty="0"/>
          </a:p>
        </p:txBody>
      </p:sp>
      <p:sp>
        <p:nvSpPr>
          <p:cNvPr id="3" name="Content Placeholder 2"/>
          <p:cNvSpPr>
            <a:spLocks noGrp="1"/>
          </p:cNvSpPr>
          <p:nvPr>
            <p:ph idx="1"/>
          </p:nvPr>
        </p:nvSpPr>
        <p:spPr/>
        <p:txBody>
          <a:bodyPr/>
          <a:lstStyle/>
          <a:p>
            <a:r>
              <a:rPr lang="en-US" dirty="0" smtClean="0"/>
              <a:t>Work on first draft of IA #4 (due next Tuesday)</a:t>
            </a:r>
          </a:p>
          <a:p>
            <a:r>
              <a:rPr lang="en-US" dirty="0" smtClean="0"/>
              <a:t>Read Johnson Ch. 10-12</a:t>
            </a:r>
          </a:p>
        </p:txBody>
      </p:sp>
      <p:sp>
        <p:nvSpPr>
          <p:cNvPr id="4" name="Slide Number Placeholder 3"/>
          <p:cNvSpPr>
            <a:spLocks noGrp="1"/>
          </p:cNvSpPr>
          <p:nvPr>
            <p:ph type="sldNum" sz="quarter" idx="10"/>
          </p:nvPr>
        </p:nvSpPr>
        <p:spPr/>
        <p:txBody>
          <a:bodyPr/>
          <a:lstStyle/>
          <a:p>
            <a:fld id="{D3612ABD-40C9-418A-A056-70C86155DF51}" type="slidenum">
              <a:rPr lang="en-GB" smtClean="0"/>
              <a:pPr/>
              <a:t>73</a:t>
            </a:fld>
            <a:endParaRPr lang="en-GB"/>
          </a:p>
        </p:txBody>
      </p:sp>
    </p:spTree>
    <p:extLst>
      <p:ext uri="{BB962C8B-B14F-4D97-AF65-F5344CB8AC3E}">
        <p14:creationId xmlns:p14="http://schemas.microsoft.com/office/powerpoint/2010/main" val="4137418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231775" y="6553200"/>
            <a:ext cx="8686800" cy="152400"/>
          </a:xfrm>
        </p:spPr>
        <p:txBody>
          <a:bodyPr/>
          <a:lstStyle/>
          <a:p>
            <a:fld id="{D3612ABD-40C9-418A-A056-70C86155DF51}" type="slidenum">
              <a:rPr lang="en-GB" smtClean="0"/>
              <a:pPr/>
              <a:t>8</a:t>
            </a:fld>
            <a:endParaRPr lang="en-GB"/>
          </a:p>
        </p:txBody>
      </p:sp>
      <p:grpSp>
        <p:nvGrpSpPr>
          <p:cNvPr id="5" name="Group 57"/>
          <p:cNvGrpSpPr>
            <a:grpSpLocks noChangeAspect="1"/>
          </p:cNvGrpSpPr>
          <p:nvPr/>
        </p:nvGrpSpPr>
        <p:grpSpPr bwMode="auto">
          <a:xfrm>
            <a:off x="914400" y="213646"/>
            <a:ext cx="5715000" cy="2436254"/>
            <a:chOff x="2315" y="2262"/>
            <a:chExt cx="6072" cy="2588"/>
          </a:xfrm>
        </p:grpSpPr>
        <p:sp>
          <p:nvSpPr>
            <p:cNvPr id="6" name="AutoShape 88"/>
            <p:cNvSpPr>
              <a:spLocks noChangeAspect="1" noChangeArrowheads="1" noTextEdit="1"/>
            </p:cNvSpPr>
            <p:nvPr/>
          </p:nvSpPr>
          <p:spPr bwMode="auto">
            <a:xfrm>
              <a:off x="2315" y="2262"/>
              <a:ext cx="6072" cy="25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Oval 87"/>
            <p:cNvSpPr>
              <a:spLocks noChangeArrowheads="1"/>
            </p:cNvSpPr>
            <p:nvPr/>
          </p:nvSpPr>
          <p:spPr bwMode="auto">
            <a:xfrm>
              <a:off x="2323" y="2595"/>
              <a:ext cx="1304" cy="65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 Box 86"/>
            <p:cNvSpPr txBox="1">
              <a:spLocks noChangeArrowheads="1"/>
            </p:cNvSpPr>
            <p:nvPr/>
          </p:nvSpPr>
          <p:spPr bwMode="auto">
            <a:xfrm>
              <a:off x="2512" y="2746"/>
              <a:ext cx="91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Thnead</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9" name="AutoShape 85"/>
            <p:cNvSpPr>
              <a:spLocks noChangeArrowheads="1"/>
            </p:cNvSpPr>
            <p:nvPr/>
          </p:nvSpPr>
          <p:spPr bwMode="auto">
            <a:xfrm>
              <a:off x="3792" y="2391"/>
              <a:ext cx="1044" cy="854"/>
            </a:xfrm>
            <a:prstGeom prst="triangle">
              <a:avLst>
                <a:gd name="adj" fmla="val 50000"/>
              </a:avLst>
            </a:prstGeom>
            <a:solidFill>
              <a:schemeClr val="bg1">
                <a:lumMod val="6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 Box 84"/>
            <p:cNvSpPr txBox="1">
              <a:spLocks noChangeArrowheads="1"/>
            </p:cNvSpPr>
            <p:nvPr/>
          </p:nvSpPr>
          <p:spPr bwMode="auto">
            <a:xfrm>
              <a:off x="3884" y="2835"/>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Thud</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11" name="AutoShape 83"/>
            <p:cNvSpPr>
              <a:spLocks noChangeArrowheads="1"/>
            </p:cNvSpPr>
            <p:nvPr/>
          </p:nvSpPr>
          <p:spPr bwMode="auto">
            <a:xfrm>
              <a:off x="5080" y="2390"/>
              <a:ext cx="924" cy="855"/>
            </a:xfrm>
            <a:prstGeom prst="plus">
              <a:avLst>
                <a:gd name="adj" fmla="val 2500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Text Box 82"/>
            <p:cNvSpPr txBox="1">
              <a:spLocks noChangeArrowheads="1"/>
            </p:cNvSpPr>
            <p:nvPr/>
          </p:nvSpPr>
          <p:spPr bwMode="auto">
            <a:xfrm>
              <a:off x="5112" y="2655"/>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Thnad</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81"/>
            <p:cNvSpPr>
              <a:spLocks noChangeArrowheads="1"/>
            </p:cNvSpPr>
            <p:nvPr/>
          </p:nvSpPr>
          <p:spPr bwMode="auto">
            <a:xfrm>
              <a:off x="6290" y="2443"/>
              <a:ext cx="856" cy="802"/>
            </a:xfrm>
            <a:prstGeom prst="hexagon">
              <a:avLst>
                <a:gd name="adj" fmla="val 26683"/>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Text Box 80"/>
            <p:cNvSpPr txBox="1">
              <a:spLocks noChangeArrowheads="1"/>
            </p:cNvSpPr>
            <p:nvPr/>
          </p:nvSpPr>
          <p:spPr bwMode="auto">
            <a:xfrm>
              <a:off x="6281" y="2656"/>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Thrug</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79"/>
            <p:cNvSpPr>
              <a:spLocks noChangeArrowheads="1"/>
            </p:cNvSpPr>
            <p:nvPr/>
          </p:nvSpPr>
          <p:spPr bwMode="auto">
            <a:xfrm>
              <a:off x="7377" y="2281"/>
              <a:ext cx="964" cy="964"/>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Text Box 78"/>
            <p:cNvSpPr txBox="1">
              <a:spLocks noChangeArrowheads="1"/>
            </p:cNvSpPr>
            <p:nvPr/>
          </p:nvSpPr>
          <p:spPr bwMode="auto">
            <a:xfrm>
              <a:off x="7448" y="2670"/>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Thrad</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17" name="AutoShape 77"/>
            <p:cNvSpPr>
              <a:spLocks noChangeArrowheads="1"/>
            </p:cNvSpPr>
            <p:nvPr/>
          </p:nvSpPr>
          <p:spPr bwMode="auto">
            <a:xfrm>
              <a:off x="2431" y="3658"/>
              <a:ext cx="978" cy="910"/>
            </a:xfrm>
            <a:prstGeom prst="hexagon">
              <a:avLst>
                <a:gd name="adj" fmla="val 26868"/>
                <a:gd name="vf" fmla="val 11547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Text Box 76"/>
            <p:cNvSpPr txBox="1">
              <a:spLocks noChangeArrowheads="1"/>
            </p:cNvSpPr>
            <p:nvPr/>
          </p:nvSpPr>
          <p:spPr bwMode="auto">
            <a:xfrm>
              <a:off x="2475" y="3966"/>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Thrid</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19" name="AutoShape 75"/>
            <p:cNvSpPr>
              <a:spLocks noChangeArrowheads="1"/>
            </p:cNvSpPr>
            <p:nvPr/>
          </p:nvSpPr>
          <p:spPr bwMode="auto">
            <a:xfrm>
              <a:off x="3790" y="3822"/>
              <a:ext cx="1059" cy="692"/>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Text Box 74"/>
            <p:cNvSpPr txBox="1">
              <a:spLocks noChangeArrowheads="1"/>
            </p:cNvSpPr>
            <p:nvPr/>
          </p:nvSpPr>
          <p:spPr bwMode="auto">
            <a:xfrm>
              <a:off x="3849" y="4004"/>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Thact</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21" name="AutoShape 73"/>
            <p:cNvSpPr>
              <a:spLocks noChangeArrowheads="1"/>
            </p:cNvSpPr>
            <p:nvPr/>
          </p:nvSpPr>
          <p:spPr bwMode="auto">
            <a:xfrm>
              <a:off x="5121" y="3685"/>
              <a:ext cx="965" cy="870"/>
            </a:xfrm>
            <a:prstGeom prst="pentag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Text Box 72"/>
            <p:cNvSpPr txBox="1">
              <a:spLocks noChangeArrowheads="1"/>
            </p:cNvSpPr>
            <p:nvPr/>
          </p:nvSpPr>
          <p:spPr bwMode="auto">
            <a:xfrm>
              <a:off x="5194" y="3989"/>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Thent</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23" name="AutoShape 71"/>
            <p:cNvSpPr>
              <a:spLocks noChangeArrowheads="1"/>
            </p:cNvSpPr>
            <p:nvPr/>
          </p:nvSpPr>
          <p:spPr bwMode="auto">
            <a:xfrm>
              <a:off x="6291" y="3753"/>
              <a:ext cx="923" cy="7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Text Box 70"/>
            <p:cNvSpPr txBox="1">
              <a:spLocks noChangeArrowheads="1"/>
            </p:cNvSpPr>
            <p:nvPr/>
          </p:nvSpPr>
          <p:spPr bwMode="auto">
            <a:xfrm>
              <a:off x="6308" y="3963"/>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Thrave</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25" name="AutoShape 69"/>
            <p:cNvSpPr>
              <a:spLocks noChangeArrowheads="1"/>
            </p:cNvSpPr>
            <p:nvPr/>
          </p:nvSpPr>
          <p:spPr bwMode="auto">
            <a:xfrm>
              <a:off x="7309" y="3726"/>
              <a:ext cx="991" cy="802"/>
            </a:xfrm>
            <a:prstGeom prst="parallelogram">
              <a:avLst>
                <a:gd name="adj" fmla="val 30892"/>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Text Box 68"/>
            <p:cNvSpPr txBox="1">
              <a:spLocks noChangeArrowheads="1"/>
            </p:cNvSpPr>
            <p:nvPr/>
          </p:nvSpPr>
          <p:spPr bwMode="auto">
            <a:xfrm>
              <a:off x="7424" y="3950"/>
              <a:ext cx="91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Thag</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27" name="Text Box 67"/>
            <p:cNvSpPr txBox="1">
              <a:spLocks noChangeArrowheads="1"/>
            </p:cNvSpPr>
            <p:nvPr/>
          </p:nvSpPr>
          <p:spPr bwMode="auto">
            <a:xfrm>
              <a:off x="2558"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($1.25)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28" name="Text Box 66"/>
            <p:cNvSpPr txBox="1">
              <a:spLocks noChangeArrowheads="1"/>
            </p:cNvSpPr>
            <p:nvPr/>
          </p:nvSpPr>
          <p:spPr bwMode="auto">
            <a:xfrm>
              <a:off x="3858"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($1.50)</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29" name="Text Box 65"/>
            <p:cNvSpPr txBox="1">
              <a:spLocks noChangeArrowheads="1"/>
            </p:cNvSpPr>
            <p:nvPr/>
          </p:nvSpPr>
          <p:spPr bwMode="auto">
            <a:xfrm>
              <a:off x="5148"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($1.75)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30" name="Text Box 64"/>
            <p:cNvSpPr txBox="1">
              <a:spLocks noChangeArrowheads="1"/>
            </p:cNvSpPr>
            <p:nvPr/>
          </p:nvSpPr>
          <p:spPr bwMode="auto">
            <a:xfrm>
              <a:off x="6330"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($1.00)</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31" name="Text Box 63"/>
            <p:cNvSpPr txBox="1">
              <a:spLocks noChangeArrowheads="1"/>
            </p:cNvSpPr>
            <p:nvPr/>
          </p:nvSpPr>
          <p:spPr bwMode="auto">
            <a:xfrm>
              <a:off x="7512" y="3208"/>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($2.25</a:t>
              </a:r>
              <a:r>
                <a:rPr kumimoji="0" lang="en-US" altLang="en-US" sz="8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Text Box 62"/>
            <p:cNvSpPr txBox="1">
              <a:spLocks noChangeArrowheads="1"/>
            </p:cNvSpPr>
            <p:nvPr/>
          </p:nvSpPr>
          <p:spPr bwMode="auto">
            <a:xfrm>
              <a:off x="2526"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($2.25)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33" name="Text Box 61"/>
            <p:cNvSpPr txBox="1">
              <a:spLocks noChangeArrowheads="1"/>
            </p:cNvSpPr>
            <p:nvPr/>
          </p:nvSpPr>
          <p:spPr bwMode="auto">
            <a:xfrm>
              <a:off x="3898"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($1.55)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34" name="Text Box 60"/>
            <p:cNvSpPr txBox="1">
              <a:spLocks noChangeArrowheads="1"/>
            </p:cNvSpPr>
            <p:nvPr/>
          </p:nvSpPr>
          <p:spPr bwMode="auto">
            <a:xfrm>
              <a:off x="5203"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($3.00)</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35" name="Text Box 59"/>
            <p:cNvSpPr txBox="1">
              <a:spLocks noChangeArrowheads="1"/>
            </p:cNvSpPr>
            <p:nvPr/>
          </p:nvSpPr>
          <p:spPr bwMode="auto">
            <a:xfrm>
              <a:off x="6371"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($2.75)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36" name="Text Box 58"/>
            <p:cNvSpPr txBox="1">
              <a:spLocks noChangeArrowheads="1"/>
            </p:cNvSpPr>
            <p:nvPr/>
          </p:nvSpPr>
          <p:spPr bwMode="auto">
            <a:xfrm>
              <a:off x="7336" y="4526"/>
              <a:ext cx="87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467" tIns="40234" rIns="80467" bIns="4023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($2.55)</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grpSp>
      <p:sp>
        <p:nvSpPr>
          <p:cNvPr id="37" name="TextBox 36"/>
          <p:cNvSpPr txBox="1"/>
          <p:nvPr/>
        </p:nvSpPr>
        <p:spPr>
          <a:xfrm>
            <a:off x="609600" y="0"/>
            <a:ext cx="5105400" cy="338554"/>
          </a:xfrm>
          <a:prstGeom prst="rect">
            <a:avLst/>
          </a:prstGeom>
          <a:noFill/>
        </p:spPr>
        <p:txBody>
          <a:bodyPr wrap="square" rtlCol="0">
            <a:spAutoFit/>
          </a:bodyPr>
          <a:lstStyle/>
          <a:p>
            <a:pPr>
              <a:buNone/>
            </a:pPr>
            <a:r>
              <a:rPr lang="en-US" sz="1600" dirty="0" smtClean="0"/>
              <a:t>1. Make selection:</a:t>
            </a:r>
            <a:endParaRPr lang="en-US" sz="1600" dirty="0"/>
          </a:p>
        </p:txBody>
      </p:sp>
      <p:sp>
        <p:nvSpPr>
          <p:cNvPr id="38" name="TextBox 37"/>
          <p:cNvSpPr txBox="1"/>
          <p:nvPr/>
        </p:nvSpPr>
        <p:spPr>
          <a:xfrm>
            <a:off x="2895600" y="2902658"/>
            <a:ext cx="3321195" cy="634020"/>
          </a:xfrm>
          <a:prstGeom prst="rect">
            <a:avLst/>
          </a:prstGeom>
          <a:noFill/>
        </p:spPr>
        <p:txBody>
          <a:bodyPr wrap="square" rtlCol="0">
            <a:spAutoFit/>
          </a:bodyPr>
          <a:lstStyle/>
          <a:p>
            <a:pPr>
              <a:buNone/>
            </a:pPr>
            <a:r>
              <a:rPr lang="en-US" sz="1600" dirty="0" smtClean="0"/>
              <a:t>Selected: </a:t>
            </a:r>
          </a:p>
          <a:p>
            <a:pPr>
              <a:buNone/>
            </a:pPr>
            <a:r>
              <a:rPr lang="en-US" sz="1600" dirty="0" smtClean="0"/>
              <a:t>Amount Due: $1.50</a:t>
            </a:r>
            <a:endParaRPr lang="en-US" sz="1600" dirty="0"/>
          </a:p>
        </p:txBody>
      </p:sp>
      <p:sp>
        <p:nvSpPr>
          <p:cNvPr id="39" name="TextBox 38"/>
          <p:cNvSpPr txBox="1"/>
          <p:nvPr/>
        </p:nvSpPr>
        <p:spPr>
          <a:xfrm>
            <a:off x="609600" y="3652993"/>
            <a:ext cx="3993874" cy="338554"/>
          </a:xfrm>
          <a:prstGeom prst="rect">
            <a:avLst/>
          </a:prstGeom>
          <a:noFill/>
        </p:spPr>
        <p:txBody>
          <a:bodyPr wrap="square" rtlCol="0">
            <a:spAutoFit/>
          </a:bodyPr>
          <a:lstStyle/>
          <a:p>
            <a:pPr>
              <a:buNone/>
            </a:pPr>
            <a:r>
              <a:rPr lang="en-US" sz="1600" dirty="0" smtClean="0"/>
              <a:t>2. Make payment: </a:t>
            </a:r>
          </a:p>
        </p:txBody>
      </p:sp>
      <p:pic>
        <p:nvPicPr>
          <p:cNvPr id="42" name="Picture 41"/>
          <p:cNvPicPr>
            <a:picLocks noChangeAspect="1"/>
          </p:cNvPicPr>
          <p:nvPr/>
        </p:nvPicPr>
        <p:blipFill>
          <a:blip r:embed="rId3"/>
          <a:stretch>
            <a:fillRect/>
          </a:stretch>
        </p:blipFill>
        <p:spPr>
          <a:xfrm>
            <a:off x="4084027" y="2764182"/>
            <a:ext cx="459904" cy="410035"/>
          </a:xfrm>
          <a:prstGeom prst="rect">
            <a:avLst/>
          </a:prstGeom>
        </p:spPr>
      </p:pic>
      <p:sp>
        <p:nvSpPr>
          <p:cNvPr id="43" name="Rectangle 42"/>
          <p:cNvSpPr/>
          <p:nvPr/>
        </p:nvSpPr>
        <p:spPr bwMode="auto">
          <a:xfrm>
            <a:off x="1779830" y="4429592"/>
            <a:ext cx="900746" cy="153724"/>
          </a:xfrm>
          <a:prstGeom prst="rect">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44" name="TextBox 43"/>
          <p:cNvSpPr txBox="1"/>
          <p:nvPr/>
        </p:nvSpPr>
        <p:spPr>
          <a:xfrm>
            <a:off x="1379504" y="4689505"/>
            <a:ext cx="1701398" cy="276999"/>
          </a:xfrm>
          <a:prstGeom prst="rect">
            <a:avLst/>
          </a:prstGeom>
          <a:noFill/>
        </p:spPr>
        <p:txBody>
          <a:bodyPr wrap="square" rtlCol="0">
            <a:spAutoFit/>
          </a:bodyPr>
          <a:lstStyle/>
          <a:p>
            <a:pPr algn="ctr">
              <a:buNone/>
            </a:pPr>
            <a:r>
              <a:rPr lang="en-US" sz="1200" dirty="0" smtClean="0"/>
              <a:t>Coins</a:t>
            </a:r>
            <a:endParaRPr lang="en-US" sz="1200" dirty="0"/>
          </a:p>
        </p:txBody>
      </p:sp>
      <p:sp>
        <p:nvSpPr>
          <p:cNvPr id="45" name="Rectangle 44"/>
          <p:cNvSpPr/>
          <p:nvPr/>
        </p:nvSpPr>
        <p:spPr bwMode="auto">
          <a:xfrm>
            <a:off x="2857268" y="4357996"/>
            <a:ext cx="1524000" cy="304800"/>
          </a:xfrm>
          <a:prstGeom prst="rect">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46" name="TextBox 45"/>
          <p:cNvSpPr txBox="1"/>
          <p:nvPr/>
        </p:nvSpPr>
        <p:spPr>
          <a:xfrm>
            <a:off x="2781903" y="4689505"/>
            <a:ext cx="1701398" cy="276999"/>
          </a:xfrm>
          <a:prstGeom prst="rect">
            <a:avLst/>
          </a:prstGeom>
          <a:noFill/>
        </p:spPr>
        <p:txBody>
          <a:bodyPr wrap="square" rtlCol="0">
            <a:spAutoFit/>
          </a:bodyPr>
          <a:lstStyle/>
          <a:p>
            <a:pPr algn="ctr">
              <a:buNone/>
            </a:pPr>
            <a:r>
              <a:rPr lang="en-US" sz="1200" dirty="0" smtClean="0"/>
              <a:t>Bills</a:t>
            </a:r>
            <a:endParaRPr lang="en-US" sz="1200" dirty="0"/>
          </a:p>
        </p:txBody>
      </p:sp>
      <p:sp>
        <p:nvSpPr>
          <p:cNvPr id="65" name="TextBox 64"/>
          <p:cNvSpPr txBox="1"/>
          <p:nvPr/>
        </p:nvSpPr>
        <p:spPr>
          <a:xfrm>
            <a:off x="1576683" y="3897928"/>
            <a:ext cx="2903945" cy="338554"/>
          </a:xfrm>
          <a:prstGeom prst="rect">
            <a:avLst/>
          </a:prstGeom>
          <a:noFill/>
          <a:ln>
            <a:noFill/>
          </a:ln>
        </p:spPr>
        <p:txBody>
          <a:bodyPr wrap="square" rtlCol="0">
            <a:spAutoFit/>
          </a:bodyPr>
          <a:lstStyle/>
          <a:p>
            <a:pPr algn="ctr">
              <a:buNone/>
            </a:pPr>
            <a:r>
              <a:rPr lang="en-US" sz="1600" dirty="0" smtClean="0"/>
              <a:t>Cash</a:t>
            </a:r>
            <a:endParaRPr lang="en-US" sz="1600" dirty="0"/>
          </a:p>
        </p:txBody>
      </p:sp>
      <p:sp>
        <p:nvSpPr>
          <p:cNvPr id="70" name="TextBox 69"/>
          <p:cNvSpPr txBox="1"/>
          <p:nvPr/>
        </p:nvSpPr>
        <p:spPr>
          <a:xfrm>
            <a:off x="5616115" y="3847160"/>
            <a:ext cx="2903945" cy="338554"/>
          </a:xfrm>
          <a:prstGeom prst="rect">
            <a:avLst/>
          </a:prstGeom>
          <a:noFill/>
          <a:ln>
            <a:noFill/>
          </a:ln>
        </p:spPr>
        <p:txBody>
          <a:bodyPr wrap="square" rtlCol="0">
            <a:spAutoFit/>
          </a:bodyPr>
          <a:lstStyle/>
          <a:p>
            <a:pPr algn="ctr">
              <a:buNone/>
            </a:pPr>
            <a:r>
              <a:rPr lang="en-US" sz="1600" dirty="0" smtClean="0"/>
              <a:t>Credit</a:t>
            </a:r>
            <a:endParaRPr lang="en-US" sz="1600" dirty="0"/>
          </a:p>
        </p:txBody>
      </p:sp>
      <p:sp>
        <p:nvSpPr>
          <p:cNvPr id="71" name="Rectangle 70"/>
          <p:cNvSpPr/>
          <p:nvPr/>
        </p:nvSpPr>
        <p:spPr bwMode="auto">
          <a:xfrm>
            <a:off x="6451732" y="4191000"/>
            <a:ext cx="1473068" cy="185576"/>
          </a:xfrm>
          <a:prstGeom prst="rect">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72" name="TextBox 71"/>
          <p:cNvSpPr txBox="1"/>
          <p:nvPr/>
        </p:nvSpPr>
        <p:spPr>
          <a:xfrm>
            <a:off x="6337567" y="4666780"/>
            <a:ext cx="1701398" cy="276999"/>
          </a:xfrm>
          <a:prstGeom prst="rect">
            <a:avLst/>
          </a:prstGeom>
          <a:noFill/>
        </p:spPr>
        <p:txBody>
          <a:bodyPr wrap="square" rtlCol="0">
            <a:spAutoFit/>
          </a:bodyPr>
          <a:lstStyle/>
          <a:p>
            <a:pPr algn="ctr">
              <a:buNone/>
            </a:pPr>
            <a:r>
              <a:rPr lang="en-US" sz="1200" dirty="0" smtClean="0"/>
              <a:t>Insert card</a:t>
            </a:r>
            <a:endParaRPr lang="en-US" sz="1200" dirty="0"/>
          </a:p>
        </p:txBody>
      </p:sp>
      <p:sp>
        <p:nvSpPr>
          <p:cNvPr id="73" name="Rectangle 72"/>
          <p:cNvSpPr/>
          <p:nvPr/>
        </p:nvSpPr>
        <p:spPr bwMode="auto">
          <a:xfrm>
            <a:off x="6463748" y="4442446"/>
            <a:ext cx="1473068" cy="185576"/>
          </a:xfrm>
          <a:prstGeom prst="rect">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cxnSp>
        <p:nvCxnSpPr>
          <p:cNvPr id="76" name="Straight Connector 75"/>
          <p:cNvCxnSpPr>
            <a:stCxn id="71" idx="3"/>
          </p:cNvCxnSpPr>
          <p:nvPr/>
        </p:nvCxnSpPr>
        <p:spPr bwMode="auto">
          <a:xfrm>
            <a:off x="7924800" y="4283788"/>
            <a:ext cx="12016" cy="270026"/>
          </a:xfrm>
          <a:prstGeom prst="line">
            <a:avLst/>
          </a:prstGeom>
          <a:no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6457740" y="4296215"/>
            <a:ext cx="12016" cy="270026"/>
          </a:xfrm>
          <a:prstGeom prst="line">
            <a:avLst/>
          </a:prstGeom>
          <a:noFill/>
          <a:ln w="9525" cap="flat" cmpd="sng" algn="ctr">
            <a:solidFill>
              <a:schemeClr val="tx1"/>
            </a:solidFill>
            <a:prstDash val="solid"/>
            <a:round/>
            <a:headEnd type="none" w="med" len="med"/>
            <a:tailEnd type="none" w="med" len="med"/>
          </a:ln>
          <a:effectLst/>
        </p:spPr>
      </p:cxnSp>
      <p:sp>
        <p:nvSpPr>
          <p:cNvPr id="79" name="Rounded Rectangle 78"/>
          <p:cNvSpPr/>
          <p:nvPr/>
        </p:nvSpPr>
        <p:spPr bwMode="auto">
          <a:xfrm>
            <a:off x="1779830" y="4988649"/>
            <a:ext cx="6259136" cy="573951"/>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80" name="TextBox 79"/>
          <p:cNvSpPr txBox="1"/>
          <p:nvPr/>
        </p:nvSpPr>
        <p:spPr>
          <a:xfrm>
            <a:off x="3080902" y="5106347"/>
            <a:ext cx="3883141" cy="338554"/>
          </a:xfrm>
          <a:prstGeom prst="rect">
            <a:avLst/>
          </a:prstGeom>
          <a:noFill/>
        </p:spPr>
        <p:txBody>
          <a:bodyPr wrap="square" rtlCol="0">
            <a:spAutoFit/>
          </a:bodyPr>
          <a:lstStyle/>
          <a:p>
            <a:pPr>
              <a:buNone/>
            </a:pPr>
            <a:r>
              <a:rPr lang="en-US" sz="1600" dirty="0" smtClean="0"/>
              <a:t>Payment feedback displayed here</a:t>
            </a:r>
            <a:endParaRPr lang="en-US" sz="1600" dirty="0"/>
          </a:p>
        </p:txBody>
      </p:sp>
      <p:sp>
        <p:nvSpPr>
          <p:cNvPr id="81" name="TextBox 80"/>
          <p:cNvSpPr txBox="1"/>
          <p:nvPr/>
        </p:nvSpPr>
        <p:spPr>
          <a:xfrm>
            <a:off x="609600" y="5787827"/>
            <a:ext cx="3993874" cy="338554"/>
          </a:xfrm>
          <a:prstGeom prst="rect">
            <a:avLst/>
          </a:prstGeom>
          <a:noFill/>
        </p:spPr>
        <p:txBody>
          <a:bodyPr wrap="square" rtlCol="0">
            <a:spAutoFit/>
          </a:bodyPr>
          <a:lstStyle/>
          <a:p>
            <a:pPr>
              <a:buNone/>
            </a:pPr>
            <a:r>
              <a:rPr lang="en-US" sz="1600" dirty="0"/>
              <a:t>3</a:t>
            </a:r>
            <a:r>
              <a:rPr lang="en-US" sz="1600" dirty="0" smtClean="0"/>
              <a:t>. Pick up item:</a:t>
            </a:r>
          </a:p>
        </p:txBody>
      </p:sp>
      <p:sp>
        <p:nvSpPr>
          <p:cNvPr id="82" name="Rounded Rectangle 81"/>
          <p:cNvSpPr/>
          <p:nvPr/>
        </p:nvSpPr>
        <p:spPr bwMode="auto">
          <a:xfrm>
            <a:off x="2366680" y="5862934"/>
            <a:ext cx="6564958" cy="573951"/>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83" name="TextBox 82"/>
          <p:cNvSpPr txBox="1"/>
          <p:nvPr/>
        </p:nvSpPr>
        <p:spPr>
          <a:xfrm>
            <a:off x="3266012" y="5959515"/>
            <a:ext cx="2308645" cy="338554"/>
          </a:xfrm>
          <a:prstGeom prst="rect">
            <a:avLst/>
          </a:prstGeom>
          <a:noFill/>
        </p:spPr>
        <p:txBody>
          <a:bodyPr wrap="none" rtlCol="0">
            <a:spAutoFit/>
          </a:bodyPr>
          <a:lstStyle/>
          <a:p>
            <a:pPr>
              <a:buNone/>
            </a:pPr>
            <a:r>
              <a:rPr lang="en-US" sz="1600" dirty="0" smtClean="0"/>
              <a:t>Item dispensed here</a:t>
            </a:r>
            <a:endParaRPr lang="en-US" sz="1600" dirty="0"/>
          </a:p>
        </p:txBody>
      </p:sp>
    </p:spTree>
    <p:extLst>
      <p:ext uri="{BB962C8B-B14F-4D97-AF65-F5344CB8AC3E}">
        <p14:creationId xmlns:p14="http://schemas.microsoft.com/office/powerpoint/2010/main" val="2842913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This Class is About How Human Perception and Reading Work (Johnson 4-6)</a:t>
            </a:r>
            <a:endParaRPr lang="en-US" sz="3200" i="1" dirty="0"/>
          </a:p>
        </p:txBody>
      </p:sp>
      <p:sp>
        <p:nvSpPr>
          <p:cNvPr id="3" name="Content Placeholder 2"/>
          <p:cNvSpPr>
            <a:spLocks noGrp="1"/>
          </p:cNvSpPr>
          <p:nvPr>
            <p:ph idx="1"/>
          </p:nvPr>
        </p:nvSpPr>
        <p:spPr>
          <a:xfrm>
            <a:off x="362932" y="1676400"/>
            <a:ext cx="8763000" cy="4876800"/>
          </a:xfrm>
        </p:spPr>
        <p:txBody>
          <a:bodyPr>
            <a:normAutofit/>
          </a:bodyPr>
          <a:lstStyle/>
          <a:p>
            <a:pPr marL="0" indent="0" algn="ctr">
              <a:buNone/>
            </a:pPr>
            <a:r>
              <a:rPr lang="en-US" u="sng" dirty="0" smtClean="0"/>
              <a:t>Key topics/questions for Today’s Class</a:t>
            </a:r>
          </a:p>
          <a:p>
            <a:pPr marL="744538" indent="-744538">
              <a:buFont typeface="+mj-lt"/>
              <a:buAutoNum type="arabicPeriod"/>
            </a:pPr>
            <a:r>
              <a:rPr lang="en-US" dirty="0">
                <a:solidFill>
                  <a:schemeClr val="bg1">
                    <a:lumMod val="75000"/>
                  </a:schemeClr>
                </a:solidFill>
              </a:rPr>
              <a:t>Possible solution to IA </a:t>
            </a:r>
            <a:r>
              <a:rPr lang="en-US" dirty="0" smtClean="0">
                <a:solidFill>
                  <a:schemeClr val="bg1">
                    <a:lumMod val="75000"/>
                  </a:schemeClr>
                </a:solidFill>
              </a:rPr>
              <a:t>#3</a:t>
            </a:r>
          </a:p>
          <a:p>
            <a:pPr marL="744538" indent="-744538">
              <a:buFont typeface="+mj-lt"/>
              <a:buAutoNum type="arabicPeriod"/>
            </a:pPr>
            <a:r>
              <a:rPr lang="en-US" dirty="0" smtClean="0">
                <a:solidFill>
                  <a:schemeClr val="bg1">
                    <a:lumMod val="75000"/>
                  </a:schemeClr>
                </a:solidFill>
              </a:rPr>
              <a:t>Vending Machine Design</a:t>
            </a:r>
            <a:endParaRPr lang="en-US" dirty="0">
              <a:solidFill>
                <a:schemeClr val="bg1">
                  <a:lumMod val="75000"/>
                </a:schemeClr>
              </a:solidFill>
            </a:endParaRPr>
          </a:p>
          <a:p>
            <a:pPr marL="744538" indent="-744538">
              <a:buFont typeface="+mj-lt"/>
              <a:buAutoNum type="arabicPeriod"/>
            </a:pPr>
            <a:r>
              <a:rPr lang="en-US" dirty="0" smtClean="0"/>
              <a:t>Our color vision is limited</a:t>
            </a:r>
          </a:p>
          <a:p>
            <a:pPr marL="744538" indent="-744538">
              <a:buFont typeface="+mj-lt"/>
              <a:buAutoNum type="arabicPeriod"/>
            </a:pPr>
            <a:r>
              <a:rPr lang="en-US" dirty="0" smtClean="0"/>
              <a:t>Our peripheral vision is poor</a:t>
            </a:r>
          </a:p>
          <a:p>
            <a:pPr marL="744538" indent="-744538">
              <a:buFont typeface="+mj-lt"/>
              <a:buAutoNum type="arabicPeriod"/>
            </a:pPr>
            <a:r>
              <a:rPr lang="en-US" dirty="0" smtClean="0"/>
              <a:t>Reading is unnatural</a:t>
            </a:r>
          </a:p>
          <a:p>
            <a:pPr marL="744538" indent="-744538">
              <a:buFont typeface="+mj-lt"/>
              <a:buAutoNum type="arabicPeriod"/>
            </a:pPr>
            <a:r>
              <a:rPr lang="en-US" dirty="0" smtClean="0"/>
              <a:t>Introducing IA#4: Design Challenge</a:t>
            </a:r>
            <a:endParaRPr lang="en-US" dirty="0"/>
          </a:p>
        </p:txBody>
      </p:sp>
    </p:spTree>
    <p:extLst>
      <p:ext uri="{BB962C8B-B14F-4D97-AF65-F5344CB8AC3E}">
        <p14:creationId xmlns:p14="http://schemas.microsoft.com/office/powerpoint/2010/main" val="2275986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idbook">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idbook">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Verdana" pitchFamily="34" charset="0"/>
          </a:defRPr>
        </a:defPPr>
      </a:lstStyle>
    </a:lnDef>
    <a:txDef>
      <a:spPr>
        <a:noFill/>
      </a:spPr>
      <a:bodyPr wrap="square" rtlCol="0">
        <a:spAutoFit/>
      </a:bodyPr>
      <a:lstStyle>
        <a:defPPr>
          <a:buNone/>
          <a:defRPr dirty="0"/>
        </a:defPPr>
      </a:lstStyle>
    </a:txDef>
  </a:objectDefaults>
  <a:extraClrSchemeLst>
    <a:extraClrScheme>
      <a:clrScheme name="idboo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dboo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dboo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dboo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dboo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dboo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dboo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\\penelope\MCSUsers\Staff\hcs2\Interaction Design\website\idbook.pot</Template>
  <TotalTime>8578</TotalTime>
  <Words>3515</Words>
  <Application>Microsoft Office PowerPoint</Application>
  <PresentationFormat>On-screen Show (4:3)</PresentationFormat>
  <Paragraphs>576</Paragraphs>
  <Slides>73</Slides>
  <Notes>43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ＭＳ Ｐゴシック</vt:lpstr>
      <vt:lpstr>Arial</vt:lpstr>
      <vt:lpstr>Arial Black</vt:lpstr>
      <vt:lpstr>Helvetica</vt:lpstr>
      <vt:lpstr>Mona Lisa Solid ITC TT</vt:lpstr>
      <vt:lpstr>Monotype Sorts</vt:lpstr>
      <vt:lpstr>Times</vt:lpstr>
      <vt:lpstr>Times New Roman</vt:lpstr>
      <vt:lpstr>Verdana</vt:lpstr>
      <vt:lpstr>Wingdings</vt:lpstr>
      <vt:lpstr>idbook</vt:lpstr>
      <vt:lpstr> Human Perception (Part 2) (Johnson 4-6) </vt:lpstr>
      <vt:lpstr>This Class is About How Human Perception and Reading Work (Johnson 4-6)</vt:lpstr>
      <vt:lpstr>Cognitive walkthrough tasks</vt:lpstr>
      <vt:lpstr>Cognitive Walkthough: Possible Solution</vt:lpstr>
      <vt:lpstr>This Class is About How Human Perception and Reading Work (Johnson 4-6)</vt:lpstr>
      <vt:lpstr>Design Task: Vending Machine</vt:lpstr>
      <vt:lpstr>Design principles to keep in mind</vt:lpstr>
      <vt:lpstr>PowerPoint Presentation</vt:lpstr>
      <vt:lpstr>This Class is About How Human Perception and Reading Work (Johnson 4-6)</vt:lpstr>
      <vt:lpstr>Reading Question #1</vt:lpstr>
      <vt:lpstr>Reading Question #2 </vt:lpstr>
      <vt:lpstr>Reading Question #3:  Which is better, and why?</vt:lpstr>
      <vt:lpstr>Reading Question #4: Is the highlighting color of item 2 a good choice? Why or why not? </vt:lpstr>
      <vt:lpstr>Reading Question #5: People who are color blind can see colors</vt:lpstr>
      <vt:lpstr>How does color vision work?</vt:lpstr>
      <vt:lpstr>Our Color Vision is Limited</vt:lpstr>
      <vt:lpstr>How does brain combine cones to allow us to see color?</vt:lpstr>
      <vt:lpstr>Punchline: Vision optimized to see contrasts</vt:lpstr>
      <vt:lpstr>Vision optimized to see contrast</vt:lpstr>
      <vt:lpstr>Our ability to discriminate colors depends on their presentation</vt:lpstr>
      <vt:lpstr>“Color-blindness” is a limiting factor</vt:lpstr>
      <vt:lpstr>Red-green colorblindness is most common</vt:lpstr>
      <vt:lpstr>Use B&amp;W rendering to obtain an approximation of readability by colorblind individuals</vt:lpstr>
      <vt:lpstr>Keep in mind that you do not have complete control over color</vt:lpstr>
      <vt:lpstr>Design implication: Don’t rely solely on color</vt:lpstr>
      <vt:lpstr>Design implication: Use more distinctive colors</vt:lpstr>
      <vt:lpstr>This Class is About How Human Perception and Reading Work (Johnson 4-6)</vt:lpstr>
      <vt:lpstr>Reading Question #6: Why is vision better within foveal field?</vt:lpstr>
      <vt:lpstr>Reading Question #7: What is peripheral vision good at?</vt:lpstr>
      <vt:lpstr>Spatial resolution of human vision is best within foveal field</vt:lpstr>
      <vt:lpstr>The drop in resolution is dramatic; you are legally blind in the periphery!</vt:lpstr>
      <vt:lpstr>Reason 1:Pixels (cone cells) much denser in fovea</vt:lpstr>
      <vt:lpstr>Reason 2: Data from fovea is uncompressed, but data from periphery is</vt:lpstr>
      <vt:lpstr>Reason 3: Half of visual cortex serves fovea (1% of retina); other half serves remaining 99%</vt:lpstr>
      <vt:lpstr>Why does everything in visual field seem clear, not matter where we look?</vt:lpstr>
      <vt:lpstr>Peripheral vision does aid perception</vt:lpstr>
      <vt:lpstr>Reading Question #8: Where should error messages be positioned?</vt:lpstr>
      <vt:lpstr>Reading Question #9: Which of the following can improve visual search time?</vt:lpstr>
      <vt:lpstr>UI Design Implication: Make error messages visible</vt:lpstr>
      <vt:lpstr>Example: Place error message in foveal field</vt:lpstr>
      <vt:lpstr>Example: Change ALVIS error window to pop-up tooltip</vt:lpstr>
      <vt:lpstr>Example: Airborne.com</vt:lpstr>
      <vt:lpstr>Sometimes the “heavy artillery” is necessary (use sparingly)</vt:lpstr>
      <vt:lpstr>Example: Modal dialog box</vt:lpstr>
      <vt:lpstr>Example: Animated error message</vt:lpstr>
      <vt:lpstr>Example: ALVIS “heavy artillery” error feedback (start at 0:39)</vt:lpstr>
      <vt:lpstr>Peripheral vision can be exploited to promote efficient visual search</vt:lpstr>
      <vt:lpstr>Does target pop out in this display?</vt:lpstr>
      <vt:lpstr>Find the “Z” in these letters</vt:lpstr>
      <vt:lpstr>Find the bold letter in these letters</vt:lpstr>
      <vt:lpstr>Count the number of “L”s in these letters</vt:lpstr>
      <vt:lpstr>Count the number of blue symbols</vt:lpstr>
      <vt:lpstr>Find the “Prominence” header</vt:lpstr>
      <vt:lpstr>Find the faulty servers</vt:lpstr>
      <vt:lpstr>Find an unfamiliar menu item</vt:lpstr>
      <vt:lpstr>Find GarageBand</vt:lpstr>
      <vt:lpstr>This Class is About How Human Perception and Reading Work (Johnson 4-6)</vt:lpstr>
      <vt:lpstr>Reading Question 10: Human brains are pre-wired to read</vt:lpstr>
      <vt:lpstr>Reading Question 11: Reading is…</vt:lpstr>
      <vt:lpstr>Reading Question 12: User interfaces should…</vt:lpstr>
      <vt:lpstr>Reading is Unnatural</vt:lpstr>
      <vt:lpstr>How we read</vt:lpstr>
      <vt:lpstr>Animation of how we read</vt:lpstr>
      <vt:lpstr>Reading is both top-down and bottom-up</vt:lpstr>
      <vt:lpstr>Can you read these examples?</vt:lpstr>
      <vt:lpstr>Unfamiliar words, difficult typefaces, and poor contrast can disrupt reading</vt:lpstr>
      <vt:lpstr>Text buried in repetition can disrupt reading</vt:lpstr>
      <vt:lpstr>Don’t make users read too much text!</vt:lpstr>
      <vt:lpstr>This Class is About How Human Perception and Reading Work (Johnson 4-6)</vt:lpstr>
      <vt:lpstr>Many new principles can be extracted from Johnson 1-6</vt:lpstr>
      <vt:lpstr>These complement Norman’s principles</vt:lpstr>
      <vt:lpstr>In IA#4, apply these to the design of a UI for a “Swimmer’s Helper”</vt:lpstr>
      <vt:lpstr>To do between now and next class</vt:lpstr>
    </vt:vector>
  </TitlesOfParts>
  <Company>COGS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Yvonne Rogers</dc:creator>
  <cp:lastModifiedBy>Microsoft account</cp:lastModifiedBy>
  <cp:revision>217</cp:revision>
  <dcterms:created xsi:type="dcterms:W3CDTF">2001-04-10T10:22:28Z</dcterms:created>
  <dcterms:modified xsi:type="dcterms:W3CDTF">2017-01-30T21:10:00Z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